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8" r:id="rId2"/>
    <p:sldMasterId id="2147483680" r:id="rId3"/>
  </p:sldMasterIdLst>
  <p:notesMasterIdLst>
    <p:notesMasterId r:id="rId25"/>
  </p:notesMasterIdLst>
  <p:handoutMasterIdLst>
    <p:handoutMasterId r:id="rId26"/>
  </p:handoutMasterIdLst>
  <p:sldIdLst>
    <p:sldId id="313" r:id="rId4"/>
    <p:sldId id="401" r:id="rId5"/>
    <p:sldId id="402" r:id="rId6"/>
    <p:sldId id="403" r:id="rId7"/>
    <p:sldId id="404" r:id="rId8"/>
    <p:sldId id="405" r:id="rId9"/>
    <p:sldId id="406" r:id="rId10"/>
    <p:sldId id="407" r:id="rId11"/>
    <p:sldId id="408" r:id="rId12"/>
    <p:sldId id="409" r:id="rId13"/>
    <p:sldId id="410" r:id="rId14"/>
    <p:sldId id="411" r:id="rId15"/>
    <p:sldId id="412" r:id="rId16"/>
    <p:sldId id="413" r:id="rId17"/>
    <p:sldId id="414" r:id="rId18"/>
    <p:sldId id="415" r:id="rId19"/>
    <p:sldId id="419" r:id="rId20"/>
    <p:sldId id="418" r:id="rId21"/>
    <p:sldId id="416" r:id="rId22"/>
    <p:sldId id="417" r:id="rId23"/>
    <p:sldId id="270" r:id="rId24"/>
  </p:sldIdLst>
  <p:sldSz cx="9144000" cy="6858000" type="screen4x3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40AC2"/>
    <a:srgbClr val="993366"/>
    <a:srgbClr val="0033CC"/>
    <a:srgbClr val="990033"/>
    <a:srgbClr val="CC0066"/>
    <a:srgbClr val="FF61FF"/>
    <a:srgbClr val="FF99FF"/>
    <a:srgbClr val="0C3C44"/>
    <a:srgbClr val="0D424B"/>
    <a:srgbClr val="0347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4635" autoAdjust="0"/>
  </p:normalViewPr>
  <p:slideViewPr>
    <p:cSldViewPr>
      <p:cViewPr varScale="1">
        <p:scale>
          <a:sx n="112" d="100"/>
          <a:sy n="112" d="100"/>
        </p:scale>
        <p:origin x="-15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739998-C149-4918-B67D-BD1FA4640690}" type="doc">
      <dgm:prSet loTypeId="urn:microsoft.com/office/officeart/2011/layout/TabList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48EE737B-6205-48AC-97D6-08E8C2930549}">
      <dgm:prSet phldrT="[Текст]" custT="1"/>
      <dgm:spPr/>
      <dgm:t>
        <a:bodyPr/>
        <a:lstStyle/>
        <a:p>
          <a:r>
            <a:rPr lang="en-US" sz="1200" b="1" dirty="0" smtClean="0">
              <a:latin typeface="Times New Roman" pitchFamily="18" charset="0"/>
              <a:cs typeface="Times New Roman" pitchFamily="18" charset="0"/>
            </a:rPr>
            <a:t>I 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группа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DE6877FA-20FA-45A0-A616-C16AFFB34001}" type="parTrans" cxnId="{3DCC7611-9B3B-4AA3-9474-7BF768015024}">
      <dgm:prSet/>
      <dgm:spPr/>
      <dgm:t>
        <a:bodyPr/>
        <a:lstStyle/>
        <a:p>
          <a:endParaRPr lang="ru-RU"/>
        </a:p>
      </dgm:t>
    </dgm:pt>
    <dgm:pt modelId="{88F4D723-AB36-4088-9333-A5D2C2377DDC}" type="sibTrans" cxnId="{3DCC7611-9B3B-4AA3-9474-7BF768015024}">
      <dgm:prSet/>
      <dgm:spPr/>
      <dgm:t>
        <a:bodyPr/>
        <a:lstStyle/>
        <a:p>
          <a:endParaRPr lang="ru-RU"/>
        </a:p>
      </dgm:t>
    </dgm:pt>
    <dgm:pt modelId="{E81C61D0-1680-455B-9BB8-1EADAC70B0BA}">
      <dgm:prSet phldrT="[Текст]" custT="1"/>
      <dgm:spPr/>
      <dgm:t>
        <a:bodyPr/>
        <a:lstStyle/>
        <a:p>
          <a:pPr algn="ctr">
            <a:spcAft>
              <a:spcPts val="0"/>
            </a:spcAft>
          </a:pPr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- выполнившие менее 50% показателей – средства, предназначенные на финансовое обеспечение амбулаторно-поликлинической помощи с учетом достижения показателей результативности деятельности МО </a:t>
          </a:r>
          <a:r>
            <a:rPr lang="ru-RU" sz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не доводятся  </a:t>
          </a:r>
          <a:endParaRPr lang="ru-RU" sz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AF09FD9-F521-41F3-92F3-7FA49597E966}" type="parTrans" cxnId="{363F8B5F-15CF-4B71-B29E-8B5551E5592A}">
      <dgm:prSet/>
      <dgm:spPr/>
      <dgm:t>
        <a:bodyPr/>
        <a:lstStyle/>
        <a:p>
          <a:endParaRPr lang="ru-RU"/>
        </a:p>
      </dgm:t>
    </dgm:pt>
    <dgm:pt modelId="{0A08DD99-805C-4F4A-AF4A-D172E7EADBE0}" type="sibTrans" cxnId="{363F8B5F-15CF-4B71-B29E-8B5551E5592A}">
      <dgm:prSet/>
      <dgm:spPr/>
      <dgm:t>
        <a:bodyPr/>
        <a:lstStyle/>
        <a:p>
          <a:endParaRPr lang="ru-RU"/>
        </a:p>
      </dgm:t>
    </dgm:pt>
    <dgm:pt modelId="{2E21233E-3AA9-4E1F-87E6-5D204C237C8A}">
      <dgm:prSet phldrT="[Текст]" custT="1"/>
      <dgm:spPr/>
      <dgm:t>
        <a:bodyPr/>
        <a:lstStyle/>
        <a:p>
          <a:r>
            <a:rPr lang="en-US" sz="1200" b="1" dirty="0" smtClean="0">
              <a:latin typeface="Times New Roman" pitchFamily="18" charset="0"/>
              <a:cs typeface="Times New Roman" pitchFamily="18" charset="0"/>
            </a:rPr>
            <a:t>II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 группа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EA8C1E3E-70A1-4A6B-9894-70CAE9B308FC}" type="parTrans" cxnId="{1279584A-6D5D-49F5-9F86-2CB39820E7EE}">
      <dgm:prSet/>
      <dgm:spPr/>
      <dgm:t>
        <a:bodyPr/>
        <a:lstStyle/>
        <a:p>
          <a:endParaRPr lang="ru-RU"/>
        </a:p>
      </dgm:t>
    </dgm:pt>
    <dgm:pt modelId="{A81F1ABB-D355-4B1D-AA11-7D60BC7CA536}" type="sibTrans" cxnId="{1279584A-6D5D-49F5-9F86-2CB39820E7EE}">
      <dgm:prSet/>
      <dgm:spPr/>
      <dgm:t>
        <a:bodyPr/>
        <a:lstStyle/>
        <a:p>
          <a:endParaRPr lang="ru-RU"/>
        </a:p>
      </dgm:t>
    </dgm:pt>
    <dgm:pt modelId="{9D5C27BF-C83A-436D-8D5A-C6034F4432BF}">
      <dgm:prSet phldrT="[Текст]" custT="1"/>
      <dgm:spPr/>
      <dgm:t>
        <a:bodyPr anchor="ctr" anchorCtr="0"/>
        <a:lstStyle/>
        <a:p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- выполнившие от 50 до 70% показателей – участвуют в распределении 70% от объема средств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FEFDE111-F523-4DED-84CF-DBF2BA2CEE00}" type="parTrans" cxnId="{E10F8FA8-7EFA-453B-87A3-855CFDF92A34}">
      <dgm:prSet/>
      <dgm:spPr/>
      <dgm:t>
        <a:bodyPr/>
        <a:lstStyle/>
        <a:p>
          <a:endParaRPr lang="ru-RU"/>
        </a:p>
      </dgm:t>
    </dgm:pt>
    <dgm:pt modelId="{89CF4015-7DFF-4CEF-8298-60CFDF009722}" type="sibTrans" cxnId="{E10F8FA8-7EFA-453B-87A3-855CFDF92A34}">
      <dgm:prSet/>
      <dgm:spPr/>
      <dgm:t>
        <a:bodyPr/>
        <a:lstStyle/>
        <a:p>
          <a:endParaRPr lang="ru-RU"/>
        </a:p>
      </dgm:t>
    </dgm:pt>
    <dgm:pt modelId="{961B9BD2-8C9D-409C-B57D-26FB74169595}">
      <dgm:prSet phldrT="[Текст]" custT="1"/>
      <dgm:spPr/>
      <dgm:t>
        <a:bodyPr/>
        <a:lstStyle/>
        <a:p>
          <a:r>
            <a:rPr lang="en-US" sz="1200" b="1" dirty="0" smtClean="0">
              <a:latin typeface="Times New Roman" pitchFamily="18" charset="0"/>
              <a:cs typeface="Times New Roman" pitchFamily="18" charset="0"/>
            </a:rPr>
            <a:t>III</a:t>
          </a:r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 группа 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007C121E-978D-46CB-8077-9ADB6BBF3FF4}" type="parTrans" cxnId="{DF845A7B-A874-41F3-A8BF-8435C5733969}">
      <dgm:prSet/>
      <dgm:spPr/>
      <dgm:t>
        <a:bodyPr/>
        <a:lstStyle/>
        <a:p>
          <a:endParaRPr lang="ru-RU"/>
        </a:p>
      </dgm:t>
    </dgm:pt>
    <dgm:pt modelId="{29712740-86B5-4E36-A7C0-8E88D9BEA7DB}" type="sibTrans" cxnId="{DF845A7B-A874-41F3-A8BF-8435C5733969}">
      <dgm:prSet/>
      <dgm:spPr/>
      <dgm:t>
        <a:bodyPr/>
        <a:lstStyle/>
        <a:p>
          <a:endParaRPr lang="ru-RU"/>
        </a:p>
      </dgm:t>
    </dgm:pt>
    <dgm:pt modelId="{2F0FD728-E4C2-407E-A971-BE6F950C53C3}">
      <dgm:prSet phldrT="[Текст]" custT="1"/>
      <dgm:spPr/>
      <dgm:t>
        <a:bodyPr anchor="ctr" anchorCtr="0"/>
        <a:lstStyle/>
        <a:p>
          <a:pPr algn="ctr"/>
          <a:r>
            <a:rPr lang="ru-RU" sz="1200" dirty="0" smtClean="0">
              <a:latin typeface="Times New Roman" pitchFamily="18" charset="0"/>
              <a:cs typeface="Times New Roman" pitchFamily="18" charset="0"/>
            </a:rPr>
            <a:t>- выполнившие 70 % показателей – участвуют в распределении 70% и 30% от объема средств</a:t>
          </a:r>
          <a:endParaRPr lang="ru-RU" sz="1200" dirty="0">
            <a:latin typeface="Times New Roman" pitchFamily="18" charset="0"/>
            <a:cs typeface="Times New Roman" pitchFamily="18" charset="0"/>
          </a:endParaRPr>
        </a:p>
      </dgm:t>
    </dgm:pt>
    <dgm:pt modelId="{814425E8-6EE8-47CF-BF81-F3AE90A456F9}" type="parTrans" cxnId="{A8CB8B72-5FAE-4802-B5BE-14E61FFB3AA8}">
      <dgm:prSet/>
      <dgm:spPr/>
      <dgm:t>
        <a:bodyPr/>
        <a:lstStyle/>
        <a:p>
          <a:endParaRPr lang="ru-RU"/>
        </a:p>
      </dgm:t>
    </dgm:pt>
    <dgm:pt modelId="{D72404B4-5C1F-414D-9E42-3232A58791A2}" type="sibTrans" cxnId="{A8CB8B72-5FAE-4802-B5BE-14E61FFB3AA8}">
      <dgm:prSet/>
      <dgm:spPr/>
      <dgm:t>
        <a:bodyPr/>
        <a:lstStyle/>
        <a:p>
          <a:endParaRPr lang="ru-RU"/>
        </a:p>
      </dgm:t>
    </dgm:pt>
    <dgm:pt modelId="{7F65D94E-56B2-487D-84D2-4AB4187050DB}" type="pres">
      <dgm:prSet presAssocID="{9B739998-C149-4918-B67D-BD1FA4640690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8785213-34E3-4784-AF88-05F983B2199E}" type="pres">
      <dgm:prSet presAssocID="{48EE737B-6205-48AC-97D6-08E8C2930549}" presName="composite" presStyleCnt="0"/>
      <dgm:spPr/>
    </dgm:pt>
    <dgm:pt modelId="{2F7B9487-DADC-40F4-B9D9-F3C418547875}" type="pres">
      <dgm:prSet presAssocID="{48EE737B-6205-48AC-97D6-08E8C2930549}" presName="FirstChild" presStyleLbl="revTx" presStyleIdx="0" presStyleCnt="3" custScaleX="121973" custScaleY="100436" custLinFactNeighborX="-54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A0DDAC-6059-40EA-8C32-49F845DFF615}" type="pres">
      <dgm:prSet presAssocID="{48EE737B-6205-48AC-97D6-08E8C2930549}" presName="Parent" presStyleLbl="alignNode1" presStyleIdx="0" presStyleCnt="3" custScaleX="37586" custLinFactNeighborX="-37412" custLinFactNeighborY="-10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D58653-F7D9-4B76-960F-14809C695B06}" type="pres">
      <dgm:prSet presAssocID="{48EE737B-6205-48AC-97D6-08E8C2930549}" presName="Accent" presStyleLbl="parChTrans1D1" presStyleIdx="0" presStyleCnt="3" custLinFactNeighborX="4261" custLinFactNeighborY="31152"/>
      <dgm:spPr/>
    </dgm:pt>
    <dgm:pt modelId="{839AC5C7-AA55-4858-866A-85D6DE0614B6}" type="pres">
      <dgm:prSet presAssocID="{88F4D723-AB36-4088-9333-A5D2C2377DDC}" presName="sibTrans" presStyleCnt="0"/>
      <dgm:spPr/>
    </dgm:pt>
    <dgm:pt modelId="{C1FEB15A-B2CB-4FEC-96BD-4DBBC938C9E2}" type="pres">
      <dgm:prSet presAssocID="{2E21233E-3AA9-4E1F-87E6-5D204C237C8A}" presName="composite" presStyleCnt="0"/>
      <dgm:spPr/>
    </dgm:pt>
    <dgm:pt modelId="{D092ABF7-59FB-4613-8F68-95628D04B329}" type="pres">
      <dgm:prSet presAssocID="{2E21233E-3AA9-4E1F-87E6-5D204C237C8A}" presName="FirstChild" presStyleLbl="revTx" presStyleIdx="1" presStyleCnt="3" custScaleX="121973" custLinFactNeighborX="-54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8A8A5B-9816-4AE6-AA8E-AAED7BF00D78}" type="pres">
      <dgm:prSet presAssocID="{2E21233E-3AA9-4E1F-87E6-5D204C237C8A}" presName="Parent" presStyleLbl="alignNode1" presStyleIdx="1" presStyleCnt="3" custScaleX="37586" custLinFactNeighborX="-34334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7857FD-490F-4678-A69D-13CC6A8D129C}" type="pres">
      <dgm:prSet presAssocID="{2E21233E-3AA9-4E1F-87E6-5D204C237C8A}" presName="Accent" presStyleLbl="parChTrans1D1" presStyleIdx="1" presStyleCnt="3" custLinFactNeighborX="7325" custLinFactNeighborY="-9700"/>
      <dgm:spPr/>
    </dgm:pt>
    <dgm:pt modelId="{D13006CF-AC68-4C99-9657-585A91733A46}" type="pres">
      <dgm:prSet presAssocID="{A81F1ABB-D355-4B1D-AA11-7D60BC7CA536}" presName="sibTrans" presStyleCnt="0"/>
      <dgm:spPr/>
    </dgm:pt>
    <dgm:pt modelId="{F13A8816-11F5-4FFC-B6D9-11BE96F19ECE}" type="pres">
      <dgm:prSet presAssocID="{961B9BD2-8C9D-409C-B57D-26FB74169595}" presName="composite" presStyleCnt="0"/>
      <dgm:spPr/>
    </dgm:pt>
    <dgm:pt modelId="{7E75B41C-CA5E-4163-ABDB-7A3FAC08312B}" type="pres">
      <dgm:prSet presAssocID="{961B9BD2-8C9D-409C-B57D-26FB74169595}" presName="FirstChild" presStyleLbl="revTx" presStyleIdx="2" presStyleCnt="3" custScaleX="121973" custLinFactNeighborX="-549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088D7A-E684-4416-8D80-5AAD2DDBF1D6}" type="pres">
      <dgm:prSet presAssocID="{961B9BD2-8C9D-409C-B57D-26FB74169595}" presName="Parent" presStyleLbl="alignNode1" presStyleIdx="2" presStyleCnt="3" custScaleX="37586" custLinFactNeighborX="-34334">
        <dgm:presLayoutVars>
          <dgm:chMax val="3"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32BC20-B45A-45C6-8EF1-54619F31353F}" type="pres">
      <dgm:prSet presAssocID="{961B9BD2-8C9D-409C-B57D-26FB74169595}" presName="Accent" presStyleLbl="parChTrans1D1" presStyleIdx="2" presStyleCnt="3" custLinFactNeighborX="4065" custLinFactNeighborY="1856"/>
      <dgm:spPr/>
    </dgm:pt>
  </dgm:ptLst>
  <dgm:cxnLst>
    <dgm:cxn modelId="{E5CA866A-B743-4171-BDE6-438DFD965440}" type="presOf" srcId="{961B9BD2-8C9D-409C-B57D-26FB74169595}" destId="{6F088D7A-E684-4416-8D80-5AAD2DDBF1D6}" srcOrd="0" destOrd="0" presId="urn:microsoft.com/office/officeart/2011/layout/TabList"/>
    <dgm:cxn modelId="{DF845A7B-A874-41F3-A8BF-8435C5733969}" srcId="{9B739998-C149-4918-B67D-BD1FA4640690}" destId="{961B9BD2-8C9D-409C-B57D-26FB74169595}" srcOrd="2" destOrd="0" parTransId="{007C121E-978D-46CB-8077-9ADB6BBF3FF4}" sibTransId="{29712740-86B5-4E36-A7C0-8E88D9BEA7DB}"/>
    <dgm:cxn modelId="{6B8B3C8D-9E20-4685-9A75-86FC6649629C}" type="presOf" srcId="{9D5C27BF-C83A-436D-8D5A-C6034F4432BF}" destId="{D092ABF7-59FB-4613-8F68-95628D04B329}" srcOrd="0" destOrd="0" presId="urn:microsoft.com/office/officeart/2011/layout/TabList"/>
    <dgm:cxn modelId="{1279584A-6D5D-49F5-9F86-2CB39820E7EE}" srcId="{9B739998-C149-4918-B67D-BD1FA4640690}" destId="{2E21233E-3AA9-4E1F-87E6-5D204C237C8A}" srcOrd="1" destOrd="0" parTransId="{EA8C1E3E-70A1-4A6B-9894-70CAE9B308FC}" sibTransId="{A81F1ABB-D355-4B1D-AA11-7D60BC7CA536}"/>
    <dgm:cxn modelId="{3DCC7611-9B3B-4AA3-9474-7BF768015024}" srcId="{9B739998-C149-4918-B67D-BD1FA4640690}" destId="{48EE737B-6205-48AC-97D6-08E8C2930549}" srcOrd="0" destOrd="0" parTransId="{DE6877FA-20FA-45A0-A616-C16AFFB34001}" sibTransId="{88F4D723-AB36-4088-9333-A5D2C2377DDC}"/>
    <dgm:cxn modelId="{363F8B5F-15CF-4B71-B29E-8B5551E5592A}" srcId="{48EE737B-6205-48AC-97D6-08E8C2930549}" destId="{E81C61D0-1680-455B-9BB8-1EADAC70B0BA}" srcOrd="0" destOrd="0" parTransId="{2AF09FD9-F521-41F3-92F3-7FA49597E966}" sibTransId="{0A08DD99-805C-4F4A-AF4A-D172E7EADBE0}"/>
    <dgm:cxn modelId="{C7C11E02-5718-471F-B1F1-39F6B7F6FD39}" type="presOf" srcId="{2E21233E-3AA9-4E1F-87E6-5D204C237C8A}" destId="{658A8A5B-9816-4AE6-AA8E-AAED7BF00D78}" srcOrd="0" destOrd="0" presId="urn:microsoft.com/office/officeart/2011/layout/TabList"/>
    <dgm:cxn modelId="{4F3D3707-C443-4ADF-8993-5A88897D3FAF}" type="presOf" srcId="{2F0FD728-E4C2-407E-A971-BE6F950C53C3}" destId="{7E75B41C-CA5E-4163-ABDB-7A3FAC08312B}" srcOrd="0" destOrd="0" presId="urn:microsoft.com/office/officeart/2011/layout/TabList"/>
    <dgm:cxn modelId="{14ED7C30-225F-4687-A4CF-F295B925D5D6}" type="presOf" srcId="{48EE737B-6205-48AC-97D6-08E8C2930549}" destId="{0CA0DDAC-6059-40EA-8C32-49F845DFF615}" srcOrd="0" destOrd="0" presId="urn:microsoft.com/office/officeart/2011/layout/TabList"/>
    <dgm:cxn modelId="{32A7EEEF-06C7-4F58-9D64-B7DAD938E7C0}" type="presOf" srcId="{E81C61D0-1680-455B-9BB8-1EADAC70B0BA}" destId="{2F7B9487-DADC-40F4-B9D9-F3C418547875}" srcOrd="0" destOrd="0" presId="urn:microsoft.com/office/officeart/2011/layout/TabList"/>
    <dgm:cxn modelId="{FA4DE8FD-20EC-464E-9253-E3CE05AA55E9}" type="presOf" srcId="{9B739998-C149-4918-B67D-BD1FA4640690}" destId="{7F65D94E-56B2-487D-84D2-4AB4187050DB}" srcOrd="0" destOrd="0" presId="urn:microsoft.com/office/officeart/2011/layout/TabList"/>
    <dgm:cxn modelId="{E10F8FA8-7EFA-453B-87A3-855CFDF92A34}" srcId="{2E21233E-3AA9-4E1F-87E6-5D204C237C8A}" destId="{9D5C27BF-C83A-436D-8D5A-C6034F4432BF}" srcOrd="0" destOrd="0" parTransId="{FEFDE111-F523-4DED-84CF-DBF2BA2CEE00}" sibTransId="{89CF4015-7DFF-4CEF-8298-60CFDF009722}"/>
    <dgm:cxn modelId="{A8CB8B72-5FAE-4802-B5BE-14E61FFB3AA8}" srcId="{961B9BD2-8C9D-409C-B57D-26FB74169595}" destId="{2F0FD728-E4C2-407E-A971-BE6F950C53C3}" srcOrd="0" destOrd="0" parTransId="{814425E8-6EE8-47CF-BF81-F3AE90A456F9}" sibTransId="{D72404B4-5C1F-414D-9E42-3232A58791A2}"/>
    <dgm:cxn modelId="{22667CBD-A8B6-4E9A-B83F-46D66508CCFF}" type="presParOf" srcId="{7F65D94E-56B2-487D-84D2-4AB4187050DB}" destId="{48785213-34E3-4784-AF88-05F983B2199E}" srcOrd="0" destOrd="0" presId="urn:microsoft.com/office/officeart/2011/layout/TabList"/>
    <dgm:cxn modelId="{E1512B77-F74A-4082-AB13-E04A2B7D9971}" type="presParOf" srcId="{48785213-34E3-4784-AF88-05F983B2199E}" destId="{2F7B9487-DADC-40F4-B9D9-F3C418547875}" srcOrd="0" destOrd="0" presId="urn:microsoft.com/office/officeart/2011/layout/TabList"/>
    <dgm:cxn modelId="{576209E5-627B-4BDE-B530-A2EA040C9B7B}" type="presParOf" srcId="{48785213-34E3-4784-AF88-05F983B2199E}" destId="{0CA0DDAC-6059-40EA-8C32-49F845DFF615}" srcOrd="1" destOrd="0" presId="urn:microsoft.com/office/officeart/2011/layout/TabList"/>
    <dgm:cxn modelId="{A53A39BD-3036-4A89-9208-AEE0875C9343}" type="presParOf" srcId="{48785213-34E3-4784-AF88-05F983B2199E}" destId="{40D58653-F7D9-4B76-960F-14809C695B06}" srcOrd="2" destOrd="0" presId="urn:microsoft.com/office/officeart/2011/layout/TabList"/>
    <dgm:cxn modelId="{CAFBC1AF-C4A5-4A0C-8F2E-39BC811C4F45}" type="presParOf" srcId="{7F65D94E-56B2-487D-84D2-4AB4187050DB}" destId="{839AC5C7-AA55-4858-866A-85D6DE0614B6}" srcOrd="1" destOrd="0" presId="urn:microsoft.com/office/officeart/2011/layout/TabList"/>
    <dgm:cxn modelId="{2F6A1E21-4394-4414-B1D1-6F06D51700AA}" type="presParOf" srcId="{7F65D94E-56B2-487D-84D2-4AB4187050DB}" destId="{C1FEB15A-B2CB-4FEC-96BD-4DBBC938C9E2}" srcOrd="2" destOrd="0" presId="urn:microsoft.com/office/officeart/2011/layout/TabList"/>
    <dgm:cxn modelId="{07513BD4-4DE7-4B2A-85E0-BE6D17B8A5D0}" type="presParOf" srcId="{C1FEB15A-B2CB-4FEC-96BD-4DBBC938C9E2}" destId="{D092ABF7-59FB-4613-8F68-95628D04B329}" srcOrd="0" destOrd="0" presId="urn:microsoft.com/office/officeart/2011/layout/TabList"/>
    <dgm:cxn modelId="{C0DB5EB4-0B58-459E-A14E-699156CAABBA}" type="presParOf" srcId="{C1FEB15A-B2CB-4FEC-96BD-4DBBC938C9E2}" destId="{658A8A5B-9816-4AE6-AA8E-AAED7BF00D78}" srcOrd="1" destOrd="0" presId="urn:microsoft.com/office/officeart/2011/layout/TabList"/>
    <dgm:cxn modelId="{2C20EF89-8B43-4567-AECF-A21232181727}" type="presParOf" srcId="{C1FEB15A-B2CB-4FEC-96BD-4DBBC938C9E2}" destId="{277857FD-490F-4678-A69D-13CC6A8D129C}" srcOrd="2" destOrd="0" presId="urn:microsoft.com/office/officeart/2011/layout/TabList"/>
    <dgm:cxn modelId="{5A59E47F-21DD-41C1-B62B-7051BFC833E6}" type="presParOf" srcId="{7F65D94E-56B2-487D-84D2-4AB4187050DB}" destId="{D13006CF-AC68-4C99-9657-585A91733A46}" srcOrd="3" destOrd="0" presId="urn:microsoft.com/office/officeart/2011/layout/TabList"/>
    <dgm:cxn modelId="{76A48845-098B-4A33-A640-010E78732BEC}" type="presParOf" srcId="{7F65D94E-56B2-487D-84D2-4AB4187050DB}" destId="{F13A8816-11F5-4FFC-B6D9-11BE96F19ECE}" srcOrd="4" destOrd="0" presId="urn:microsoft.com/office/officeart/2011/layout/TabList"/>
    <dgm:cxn modelId="{21E5E230-BF03-4078-8F61-DE2D9AAB831F}" type="presParOf" srcId="{F13A8816-11F5-4FFC-B6D9-11BE96F19ECE}" destId="{7E75B41C-CA5E-4163-ABDB-7A3FAC08312B}" srcOrd="0" destOrd="0" presId="urn:microsoft.com/office/officeart/2011/layout/TabList"/>
    <dgm:cxn modelId="{97DFB0A0-A78D-43B1-976E-918EB015561F}" type="presParOf" srcId="{F13A8816-11F5-4FFC-B6D9-11BE96F19ECE}" destId="{6F088D7A-E684-4416-8D80-5AAD2DDBF1D6}" srcOrd="1" destOrd="0" presId="urn:microsoft.com/office/officeart/2011/layout/TabList"/>
    <dgm:cxn modelId="{6788225A-58ED-4E07-95F5-55C3FCC71411}" type="presParOf" srcId="{F13A8816-11F5-4FFC-B6D9-11BE96F19ECE}" destId="{A432BC20-B45A-45C6-8EF1-54619F31353F}" srcOrd="2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2BC20-B45A-45C6-8EF1-54619F31353F}">
      <dsp:nvSpPr>
        <dsp:cNvPr id="0" name=""/>
        <dsp:cNvSpPr/>
      </dsp:nvSpPr>
      <dsp:spPr>
        <a:xfrm>
          <a:off x="0" y="1248139"/>
          <a:ext cx="8938518" cy="0"/>
        </a:xfrm>
        <a:prstGeom prst="line">
          <a:avLst/>
        </a:prstGeom>
        <a:noFill/>
        <a:ln w="25400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7857FD-490F-4678-A69D-13CC6A8D129C}">
      <dsp:nvSpPr>
        <dsp:cNvPr id="0" name=""/>
        <dsp:cNvSpPr/>
      </dsp:nvSpPr>
      <dsp:spPr>
        <a:xfrm>
          <a:off x="0" y="822346"/>
          <a:ext cx="8938518" cy="0"/>
        </a:xfrm>
        <a:prstGeom prst="line">
          <a:avLst/>
        </a:prstGeom>
        <a:noFill/>
        <a:ln w="25400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D58653-F7D9-4B76-960F-14809C695B06}">
      <dsp:nvSpPr>
        <dsp:cNvPr id="0" name=""/>
        <dsp:cNvSpPr/>
      </dsp:nvSpPr>
      <dsp:spPr>
        <a:xfrm>
          <a:off x="0" y="414302"/>
          <a:ext cx="8938518" cy="0"/>
        </a:xfrm>
        <a:prstGeom prst="line">
          <a:avLst/>
        </a:prstGeom>
        <a:noFill/>
        <a:ln w="25400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7B9487-DADC-40F4-B9D9-F3C418547875}">
      <dsp:nvSpPr>
        <dsp:cNvPr id="0" name=""/>
        <dsp:cNvSpPr/>
      </dsp:nvSpPr>
      <dsp:spPr>
        <a:xfrm>
          <a:off x="870626" y="425"/>
          <a:ext cx="8067908" cy="4035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b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- выполнившие менее 50% показателей – средства, предназначенные на финансовое обеспечение амбулаторно-поликлинической помощи с учетом достижения показателей результативности деятельности МО </a:t>
          </a:r>
          <a:r>
            <a:rPr lang="ru-RU" sz="12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не доводятся  </a:t>
          </a:r>
          <a:endParaRPr lang="ru-RU" sz="1200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70626" y="425"/>
        <a:ext cx="8067908" cy="403537"/>
      </dsp:txXfrm>
    </dsp:sp>
    <dsp:sp modelId="{0CA0DDAC-6059-40EA-8C32-49F845DFF615}">
      <dsp:nvSpPr>
        <dsp:cNvPr id="0" name=""/>
        <dsp:cNvSpPr/>
      </dsp:nvSpPr>
      <dsp:spPr>
        <a:xfrm>
          <a:off x="0" y="1261"/>
          <a:ext cx="873504" cy="401785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5400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Times New Roman" pitchFamily="18" charset="0"/>
              <a:cs typeface="Times New Roman" pitchFamily="18" charset="0"/>
            </a:rPr>
            <a:t>I </a:t>
          </a: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группа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617" y="20878"/>
        <a:ext cx="834270" cy="382168"/>
      </dsp:txXfrm>
    </dsp:sp>
    <dsp:sp modelId="{D092ABF7-59FB-4613-8F68-95628D04B329}">
      <dsp:nvSpPr>
        <dsp:cNvPr id="0" name=""/>
        <dsp:cNvSpPr/>
      </dsp:nvSpPr>
      <dsp:spPr>
        <a:xfrm>
          <a:off x="870626" y="424052"/>
          <a:ext cx="8067908" cy="401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- выполнившие от 50 до 70% показателей – участвуют в распределении 70% от объема средств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70626" y="424052"/>
        <a:ext cx="8067908" cy="401785"/>
      </dsp:txXfrm>
    </dsp:sp>
    <dsp:sp modelId="{658A8A5B-9816-4AE6-AA8E-AAED7BF00D78}">
      <dsp:nvSpPr>
        <dsp:cNvPr id="0" name=""/>
        <dsp:cNvSpPr/>
      </dsp:nvSpPr>
      <dsp:spPr>
        <a:xfrm>
          <a:off x="0" y="424052"/>
          <a:ext cx="873504" cy="401785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5400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Times New Roman" pitchFamily="18" charset="0"/>
              <a:cs typeface="Times New Roman" pitchFamily="18" charset="0"/>
            </a:rPr>
            <a:t>II</a:t>
          </a: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 группа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617" y="443669"/>
        <a:ext cx="834270" cy="382168"/>
      </dsp:txXfrm>
    </dsp:sp>
    <dsp:sp modelId="{7E75B41C-CA5E-4163-ABDB-7A3FAC08312B}">
      <dsp:nvSpPr>
        <dsp:cNvPr id="0" name=""/>
        <dsp:cNvSpPr/>
      </dsp:nvSpPr>
      <dsp:spPr>
        <a:xfrm>
          <a:off x="870626" y="845927"/>
          <a:ext cx="8067908" cy="401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Times New Roman" pitchFamily="18" charset="0"/>
              <a:cs typeface="Times New Roman" pitchFamily="18" charset="0"/>
            </a:rPr>
            <a:t>- выполнившие 70 % показателей – участвуют в распределении 70% и 30% от объема средств</a:t>
          </a:r>
          <a:endParaRPr lang="ru-RU" sz="12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70626" y="845927"/>
        <a:ext cx="8067908" cy="401785"/>
      </dsp:txXfrm>
    </dsp:sp>
    <dsp:sp modelId="{6F088D7A-E684-4416-8D80-5AAD2DDBF1D6}">
      <dsp:nvSpPr>
        <dsp:cNvPr id="0" name=""/>
        <dsp:cNvSpPr/>
      </dsp:nvSpPr>
      <dsp:spPr>
        <a:xfrm>
          <a:off x="0" y="845927"/>
          <a:ext cx="873504" cy="401785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5400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>
              <a:latin typeface="Times New Roman" pitchFamily="18" charset="0"/>
              <a:cs typeface="Times New Roman" pitchFamily="18" charset="0"/>
            </a:rPr>
            <a:t>III</a:t>
          </a: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 группа 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617" y="865544"/>
        <a:ext cx="834270" cy="3821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Список вкладок"/>
  <dgm:desc val="Служит для отображения непоследовательных или сгруппированных блоков данных. Рекомендуется использовать для списков с текстом уровня 1 небольшого объема. Первый текст уровня 2 отображается рядом с текстом уровня 1, а остальной текст уровня 2 — под текстом уровня 1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277DFF-960F-46C3-AE33-DD755501BAFB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8FA52-9719-4176-A271-63700F79B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0663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3790"/>
          </a:xfrm>
          <a:prstGeom prst="rect">
            <a:avLst/>
          </a:prstGeom>
        </p:spPr>
        <p:txBody>
          <a:bodyPr vert="horz" lIns="91056" tIns="45528" rIns="91056" bIns="4552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626" y="0"/>
            <a:ext cx="2919565" cy="493790"/>
          </a:xfrm>
          <a:prstGeom prst="rect">
            <a:avLst/>
          </a:prstGeom>
        </p:spPr>
        <p:txBody>
          <a:bodyPr vert="horz" lIns="91056" tIns="45528" rIns="91056" bIns="45528" rtlCol="0"/>
          <a:lstStyle>
            <a:lvl1pPr algn="r">
              <a:defRPr sz="1200"/>
            </a:lvl1pPr>
          </a:lstStyle>
          <a:p>
            <a:fld id="{0F693038-5780-4C65-9369-05D212196BAF}" type="datetimeFigureOut">
              <a:rPr lang="ru-RU" smtClean="0"/>
              <a:pPr/>
              <a:t>29.07.2022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56" tIns="45528" rIns="91056" bIns="4552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262" y="4687052"/>
            <a:ext cx="5389240" cy="4439368"/>
          </a:xfrm>
          <a:prstGeom prst="rect">
            <a:avLst/>
          </a:prstGeom>
        </p:spPr>
        <p:txBody>
          <a:bodyPr vert="horz" lIns="91056" tIns="45528" rIns="91056" bIns="4552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0947"/>
            <a:ext cx="2919565" cy="493790"/>
          </a:xfrm>
          <a:prstGeom prst="rect">
            <a:avLst/>
          </a:prstGeom>
        </p:spPr>
        <p:txBody>
          <a:bodyPr vert="horz" lIns="91056" tIns="45528" rIns="91056" bIns="4552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626" y="9370947"/>
            <a:ext cx="2919565" cy="493790"/>
          </a:xfrm>
          <a:prstGeom prst="rect">
            <a:avLst/>
          </a:prstGeom>
        </p:spPr>
        <p:txBody>
          <a:bodyPr vert="horz" lIns="91056" tIns="45528" rIns="91056" bIns="45528" rtlCol="0" anchor="b"/>
          <a:lstStyle>
            <a:lvl1pPr algn="r">
              <a:defRPr sz="1200"/>
            </a:lvl1pPr>
          </a:lstStyle>
          <a:p>
            <a:fld id="{6E84D5CA-9C43-436D-8B96-6415292553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2592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35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35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35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83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6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94DE-CCB0-42B1-912F-CA2195B7A407}" type="datetimeFigureOut">
              <a:rPr lang="ru-RU" smtClean="0"/>
              <a:pPr/>
              <a:t>29.07.2022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10F33A-D3D2-4ED2-9387-F8F49EDE51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9"/>
            <a:ext cx="5966666" cy="2423347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C2382-E3B8-4F0A-9D25-B2FB6BD8C4B4}" type="datetime1">
              <a:rPr lang="ru-RU" smtClean="0"/>
              <a:pPr>
                <a:defRPr/>
              </a:pPr>
              <a:t>29.07.2022</a:t>
            </a:fld>
            <a:endParaRPr lang="ru-RU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7B381-1610-46AF-9D11-E5A0190D8A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6843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BF47B-6479-4BAF-B7BA-F31075E96A2A}" type="datetime1">
              <a:rPr lang="ru-RU" smtClean="0"/>
              <a:pPr>
                <a:defRPr/>
              </a:pPr>
              <a:t>29.07.2022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1B197-0319-4C07-BD38-17B4F51018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654885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1"/>
            <a:ext cx="3346704" cy="639763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1"/>
            <a:ext cx="3346704" cy="639763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F38C9-4E1A-4126-A65B-BE5B0DFED47C}" type="datetime1">
              <a:rPr lang="ru-RU" smtClean="0"/>
              <a:pPr>
                <a:defRPr/>
              </a:pPr>
              <a:t>29.07.2022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33100-C936-416D-BFDD-96AF783D4F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3125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F7254-FE4B-4B21-823A-DD6D2C98F197}" type="datetime1">
              <a:rPr lang="ru-RU" smtClean="0"/>
              <a:pPr>
                <a:defRPr/>
              </a:pPr>
              <a:t>29.07.2022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8B887-3B6E-478A-8233-900E956174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06997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2D551-5F79-4B68-912A-961960B689D3}" type="datetime1">
              <a:rPr lang="ru-RU" smtClean="0"/>
              <a:pPr>
                <a:defRPr/>
              </a:pPr>
              <a:t>29.07.2022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2566B-9D10-41F5-9942-AFC49A3003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557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06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7" y="731521"/>
            <a:ext cx="4017085" cy="4894731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9"/>
            <a:ext cx="3388660" cy="21395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7458C-4F6C-4355-86A2-5354428A0465}" type="datetime1">
              <a:rPr lang="ru-RU" smtClean="0"/>
              <a:pPr>
                <a:defRPr/>
              </a:pPr>
              <a:t>29.07.2022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FBEC0-1B45-4CEE-929B-87D2D4676C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044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7"/>
            <a:ext cx="4114800" cy="3127807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7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02A94-87E0-4CAD-A642-1FB74CC16403}" type="datetime1">
              <a:rPr lang="ru-RU" smtClean="0"/>
              <a:pPr>
                <a:defRPr/>
              </a:pPr>
              <a:t>29.07.2022</a:t>
            </a:fld>
            <a:endParaRPr lang="ru-RU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FBF24-4C76-4343-AA5A-C97C0BCFD7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391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B4E04-9CE6-4640-9EFE-AE0766D4AD96}" type="datetime1">
              <a:rPr lang="ru-RU" smtClean="0"/>
              <a:pPr>
                <a:defRPr/>
              </a:pPr>
              <a:t>29.07.2022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8BFFE-4E4F-4A04-916E-8C726ADEC3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226513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24" y="731526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14E55-6908-4E66-AA2F-AD03C0864A69}" type="datetime1">
              <a:rPr lang="ru-RU" smtClean="0"/>
              <a:pPr>
                <a:defRPr/>
              </a:pPr>
              <a:t>29.07.2022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CE5FE-02F1-440C-A8F9-A0BBABFDF1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81988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0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9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6" y="3132294"/>
            <a:ext cx="7175351" cy="1793167"/>
          </a:xfrm>
          <a:effectLst/>
        </p:spPr>
        <p:txBody>
          <a:bodyPr/>
          <a:lstStyle>
            <a:lvl1pPr marL="640080" indent="-457200" algn="l">
              <a:defRPr sz="5400"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04E2D-6056-4BED-8A5D-21CF5F221C5D}" type="datetime1">
              <a:rPr lang="ru-RU" smtClean="0"/>
              <a:pPr>
                <a:defRPr/>
              </a:pPr>
              <a:t>29.07.2022</a:t>
            </a:fld>
            <a:endParaRPr lang="ru-RU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2535B-3F7E-439F-B13F-687D66A49F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303464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94DE-CCB0-42B1-912F-CA2195B7A407}" type="datetimeFigureOut">
              <a:rPr lang="ru-RU" smtClean="0"/>
              <a:pPr/>
              <a:t>29.07.2022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10F33A-D3D2-4ED2-9387-F8F49EDE51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-900608" y="-891480"/>
            <a:ext cx="6400800" cy="347472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DE417-A47D-49CD-8CC5-63AE2EAD5D0C}" type="datetime1">
              <a:rPr lang="ru-RU" smtClean="0"/>
              <a:pPr>
                <a:defRPr/>
              </a:pPr>
              <a:t>29.07.2022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6BC53-7530-4032-9BA8-0A1955C416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6762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9"/>
            <a:ext cx="5966666" cy="2423347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C2382-E3B8-4F0A-9D25-B2FB6BD8C4B4}" type="datetime1">
              <a:rPr lang="ru-RU" smtClean="0"/>
              <a:pPr>
                <a:defRPr/>
              </a:pPr>
              <a:t>29.07.2022</a:t>
            </a:fld>
            <a:endParaRPr lang="ru-RU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7B381-1610-46AF-9D11-E5A0190D8A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7094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BF47B-6479-4BAF-B7BA-F31075E96A2A}" type="datetime1">
              <a:rPr lang="ru-RU" smtClean="0"/>
              <a:pPr>
                <a:defRPr/>
              </a:pPr>
              <a:t>29.07.2022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1B197-0319-4C07-BD38-17B4F51018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029365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1"/>
            <a:ext cx="3346704" cy="639763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1"/>
            <a:ext cx="3346704" cy="639763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F38C9-4E1A-4126-A65B-BE5B0DFED47C}" type="datetime1">
              <a:rPr lang="ru-RU" smtClean="0"/>
              <a:pPr>
                <a:defRPr/>
              </a:pPr>
              <a:t>29.07.2022</a:t>
            </a:fld>
            <a:endParaRPr lang="ru-RU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33100-C936-416D-BFDD-96AF783D4F5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669967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F7254-FE4B-4B21-823A-DD6D2C98F197}" type="datetime1">
              <a:rPr lang="ru-RU" smtClean="0"/>
              <a:pPr>
                <a:defRPr/>
              </a:pPr>
              <a:t>29.07.2022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D8B887-3B6E-478A-8233-900E9561746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03146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2D551-5F79-4B68-912A-961960B689D3}" type="datetime1">
              <a:rPr lang="ru-RU" smtClean="0"/>
              <a:pPr>
                <a:defRPr/>
              </a:pPr>
              <a:t>29.07.2022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2566B-9D10-41F5-9942-AFC49A30031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44247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00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1" y="731521"/>
            <a:ext cx="4017085" cy="4894731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5"/>
            <a:ext cx="3388660" cy="21395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67458C-4F6C-4355-86A2-5354428A0465}" type="datetime1">
              <a:rPr lang="ru-RU" smtClean="0"/>
              <a:pPr>
                <a:defRPr/>
              </a:pPr>
              <a:t>29.07.2022</a:t>
            </a:fld>
            <a:endParaRPr lang="ru-RU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FBEC0-1B45-4CEE-929B-87D2D4676C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346342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3"/>
            <a:ext cx="4114800" cy="3127807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7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E02A94-87E0-4CAD-A642-1FB74CC16403}" type="datetime1">
              <a:rPr lang="ru-RU" smtClean="0"/>
              <a:pPr>
                <a:defRPr/>
              </a:pPr>
              <a:t>29.07.2022</a:t>
            </a:fld>
            <a:endParaRPr lang="ru-RU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FBF24-4C76-4343-AA5A-C97C0BCFD79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127556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B4E04-9CE6-4640-9EFE-AE0766D4AD96}" type="datetime1">
              <a:rPr lang="ru-RU" smtClean="0"/>
              <a:pPr>
                <a:defRPr/>
              </a:pPr>
              <a:t>29.07.2022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8BFFE-4E4F-4A04-916E-8C726ADEC38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088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8" y="731522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14E55-6908-4E66-AA2F-AD03C0864A69}" type="datetime1">
              <a:rPr lang="ru-RU" smtClean="0"/>
              <a:pPr>
                <a:defRPr/>
              </a:pPr>
              <a:t>29.07.2022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CE5FE-02F1-440C-A8F9-A0BBABFDF1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5044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94DE-CCB0-42B1-912F-CA2195B7A407}" type="datetimeFigureOut">
              <a:rPr lang="ru-RU" smtClean="0"/>
              <a:pPr/>
              <a:t>29.07.2022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10F33A-D3D2-4ED2-9387-F8F49EDE51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94DE-CCB0-42B1-912F-CA2195B7A407}" type="datetimeFigureOut">
              <a:rPr lang="ru-RU" smtClean="0"/>
              <a:pPr/>
              <a:t>29.07.2022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10F33A-D3D2-4ED2-9387-F8F49EDE51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94DE-CCB0-42B1-912F-CA2195B7A407}" type="datetimeFigureOut">
              <a:rPr lang="ru-RU" smtClean="0"/>
              <a:pPr/>
              <a:t>29.07.2022</a:t>
            </a:fld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10F33A-D3D2-4ED2-9387-F8F49EDE51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94DE-CCB0-42B1-912F-CA2195B7A407}" type="datetimeFigureOut">
              <a:rPr lang="ru-RU" smtClean="0"/>
              <a:pPr/>
              <a:t>29.07.2022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10F33A-D3D2-4ED2-9387-F8F49EDE51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94DE-CCB0-42B1-912F-CA2195B7A407}" type="datetimeFigureOut">
              <a:rPr lang="ru-RU" smtClean="0"/>
              <a:pPr/>
              <a:t>29.07.2022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10F33A-D3D2-4ED2-9387-F8F49EDE515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0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53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92" y="3132298"/>
            <a:ext cx="7175351" cy="1793167"/>
          </a:xfrm>
          <a:effectLst/>
        </p:spPr>
        <p:txBody>
          <a:bodyPr/>
          <a:lstStyle>
            <a:lvl1pPr marL="640080" indent="-457200" algn="l">
              <a:defRPr sz="5400"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04E2D-6056-4BED-8A5D-21CF5F221C5D}" type="datetime1">
              <a:rPr lang="ru-RU" smtClean="0"/>
              <a:pPr>
                <a:defRPr/>
              </a:pPr>
              <a:t>29.07.2022</a:t>
            </a:fld>
            <a:endParaRPr lang="ru-RU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2535B-3F7E-439F-B13F-687D66A49F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88665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-900608" y="-891480"/>
            <a:ext cx="6400800" cy="3474720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DE417-A47D-49CD-8CC5-63AE2EAD5D0C}" type="datetime1">
              <a:rPr lang="ru-RU" smtClean="0"/>
              <a:pPr>
                <a:defRPr/>
              </a:pPr>
              <a:t>29.07.2022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6BC53-7530-4032-9BA8-0A1955C416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7837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35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35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1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DD994DE-CCB0-42B1-912F-CA2195B7A407}" type="datetimeFigureOut">
              <a:rPr lang="ru-RU" smtClean="0"/>
              <a:pPr/>
              <a:t>29.07.2022</a:t>
            </a:fld>
            <a:endParaRPr lang="ru-RU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1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1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9510F33A-D3D2-4ED2-9387-F8F49EDE51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54784"/>
            <a:ext cx="9217024" cy="6914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8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206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40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текста</a:t>
            </a:r>
          </a:p>
          <a:p>
            <a:pPr lvl="1"/>
            <a:r>
              <a:rPr lang="ru-RU" altLang="ru-RU" dirty="0" smtClean="0"/>
              <a:t>Второй уровень</a:t>
            </a:r>
          </a:p>
          <a:p>
            <a:pPr lvl="2"/>
            <a:r>
              <a:rPr lang="ru-RU" altLang="ru-RU" dirty="0" smtClean="0"/>
              <a:t>Третий уровень</a:t>
            </a:r>
          </a:p>
          <a:p>
            <a:pPr lvl="3"/>
            <a:r>
              <a:rPr lang="ru-RU" altLang="ru-RU" dirty="0" smtClean="0"/>
              <a:t>Четвертый уровень</a:t>
            </a:r>
          </a:p>
          <a:p>
            <a:pPr lvl="4"/>
            <a:r>
              <a:rPr lang="ru-RU" altLang="ru-RU" dirty="0" smtClean="0"/>
              <a:t>Пятый уровень</a:t>
            </a:r>
            <a:endParaRPr lang="en-US" altLang="ru-R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prstClr val="white">
                    <a:shade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224053-B8BA-41FC-90C9-7ED237829607}" type="datetime1">
              <a:rPr lang="ru-RU" smtClean="0"/>
              <a:pPr>
                <a:defRPr/>
              </a:pPr>
              <a:t>29.07.2022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prstClr val="white">
                    <a:shade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BCBCBC"/>
                </a:solidFill>
                <a:latin typeface="Trebuchet MS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90B833-9E9D-4E07-A213-41FCCB754FFF}" type="slidenum">
              <a:rPr lang="ru-RU" alt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927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Arno Pro Caption" pitchFamily="18" charset="0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no Pro Caption" pitchFamily="18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no Pro Caption" pitchFamily="18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no Pro Caption" pitchFamily="18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no Pro Caption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Times New Roman" pitchFamily="18" charset="0"/>
          <a:ea typeface="+mn-ea"/>
          <a:cs typeface="Times New Roman" pitchFamily="18" charset="0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Times New Roman" pitchFamily="18" charset="0"/>
          <a:ea typeface="+mn-ea"/>
          <a:cs typeface="Times New Roman" pitchFamily="18" charset="0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Times New Roman" pitchFamily="18" charset="0"/>
          <a:ea typeface="+mn-ea"/>
          <a:cs typeface="Times New Roman" pitchFamily="18" charset="0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Times New Roman" pitchFamily="18" charset="0"/>
          <a:ea typeface="+mn-ea"/>
          <a:cs typeface="Times New Roman" pitchFamily="18" charset="0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Times New Roman" pitchFamily="18" charset="0"/>
          <a:ea typeface="+mn-ea"/>
          <a:cs typeface="Times New Roman" pitchFamily="18" charset="0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54784"/>
            <a:ext cx="9217024" cy="6914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81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206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40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dirty="0" smtClean="0"/>
              <a:t>Образец текста</a:t>
            </a:r>
          </a:p>
          <a:p>
            <a:pPr lvl="1"/>
            <a:r>
              <a:rPr lang="ru-RU" altLang="ru-RU" dirty="0" smtClean="0"/>
              <a:t>Второй уровень</a:t>
            </a:r>
          </a:p>
          <a:p>
            <a:pPr lvl="2"/>
            <a:r>
              <a:rPr lang="ru-RU" altLang="ru-RU" dirty="0" smtClean="0"/>
              <a:t>Третий уровень</a:t>
            </a:r>
          </a:p>
          <a:p>
            <a:pPr lvl="3"/>
            <a:r>
              <a:rPr lang="ru-RU" altLang="ru-RU" dirty="0" smtClean="0"/>
              <a:t>Четвертый уровень</a:t>
            </a:r>
          </a:p>
          <a:p>
            <a:pPr lvl="4"/>
            <a:r>
              <a:rPr lang="ru-RU" altLang="ru-RU" dirty="0" smtClean="0"/>
              <a:t>Пятый уровень</a:t>
            </a:r>
            <a:endParaRPr lang="en-US" altLang="ru-RU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prstClr val="white">
                    <a:shade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F224053-B8BA-41FC-90C9-7ED237829607}" type="datetime1">
              <a:rPr lang="ru-RU" smtClean="0"/>
              <a:pPr>
                <a:defRPr/>
              </a:pPr>
              <a:t>29.07.2022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 b="1">
                <a:solidFill>
                  <a:prstClr val="white">
                    <a:shade val="50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>
                <a:solidFill>
                  <a:srgbClr val="BCBCBC"/>
                </a:solidFill>
                <a:latin typeface="Trebuchet MS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90B833-9E9D-4E07-A213-41FCCB754FFF}" type="slidenum">
              <a:rPr lang="ru-RU" alt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032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Arno Pro Caption" pitchFamily="18" charset="0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no Pro Caption" pitchFamily="18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no Pro Caption" pitchFamily="18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no Pro Caption" pitchFamily="18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Arno Pro Caption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Times New Roman" pitchFamily="18" charset="0"/>
          <a:ea typeface="+mn-ea"/>
          <a:cs typeface="Times New Roman" pitchFamily="18" charset="0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Times New Roman" pitchFamily="18" charset="0"/>
          <a:ea typeface="+mn-ea"/>
          <a:cs typeface="Times New Roman" pitchFamily="18" charset="0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Times New Roman" pitchFamily="18" charset="0"/>
          <a:ea typeface="+mn-ea"/>
          <a:cs typeface="Times New Roman" pitchFamily="18" charset="0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Times New Roman" pitchFamily="18" charset="0"/>
          <a:ea typeface="+mn-ea"/>
          <a:cs typeface="Times New Roman" pitchFamily="18" charset="0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Times New Roman" pitchFamily="18" charset="0"/>
          <a:ea typeface="+mn-ea"/>
          <a:cs typeface="Times New Roman" pitchFamily="18" charset="0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158476" y="0"/>
            <a:ext cx="4827048" cy="6421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85729"/>
            <a:ext cx="1214446" cy="1219011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958" y="285729"/>
            <a:ext cx="1357322" cy="1196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62984" y="114731"/>
            <a:ext cx="8981016" cy="4685898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1100" cap="all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Коллегия министерства здравоохранения ростовской области </a:t>
            </a:r>
          </a:p>
          <a:p>
            <a:pPr algn="ctr">
              <a:lnSpc>
                <a:spcPct val="150000"/>
              </a:lnSpc>
            </a:pPr>
            <a:r>
              <a:rPr lang="ru-RU" sz="1100" cap="all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29 июля 2022</a:t>
            </a:r>
          </a:p>
          <a:p>
            <a:pPr algn="ctr">
              <a:lnSpc>
                <a:spcPct val="150000"/>
              </a:lnSpc>
            </a:pPr>
            <a:endParaRPr lang="ru-RU" sz="1100" b="1" cap="all" dirty="0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ru-RU" sz="1100" b="1" cap="all" dirty="0" smtClean="0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endParaRPr lang="ru-RU" sz="1100" b="1" cap="all" dirty="0" smtClean="0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3600" b="1" cap="all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Актуальные вопросы финансирования Первичной  МЕДИко-санитарной помощи </a:t>
            </a:r>
          </a:p>
          <a:p>
            <a:pPr algn="ctr">
              <a:lnSpc>
                <a:spcPct val="150000"/>
              </a:lnSpc>
            </a:pPr>
            <a:r>
              <a:rPr lang="ru-RU" sz="3600" b="1" cap="all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Arial" pitchFamily="34" charset="0"/>
                <a:cs typeface="Arial" pitchFamily="34" charset="0"/>
              </a:rPr>
              <a:t>по омс</a:t>
            </a:r>
            <a:endParaRPr lang="ru-RU" sz="3600" b="1" cap="all" dirty="0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9101" y="5301218"/>
            <a:ext cx="6989799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Заместитель  директора</a:t>
            </a: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ТФОМС Ростовской области</a:t>
            </a:r>
          </a:p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Евдокимов Дмитрий Вениаминович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859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646BC53-7530-4032-9BA8-0A1955C41624}" type="slidenum">
              <a:rPr lang="ru-RU" altLang="ru-RU" smtClean="0"/>
              <a:pPr>
                <a:defRPr/>
              </a:pPr>
              <a:t>10</a:t>
            </a:fld>
            <a:endParaRPr lang="ru-RU" altLang="ru-RU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167" y="356659"/>
            <a:ext cx="9170029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F253F"/>
                </a:solidFill>
                <a:latin typeface="Arno Pro Caption" pitchFamily="18" charset="0"/>
                <a:sym typeface="Arno Pro Caption" pitchFamily="18" charset="0"/>
              </a:rPr>
              <a:t>Анализ выполнения показателей результативности деятельности медицинских организаций по итогам </a:t>
            </a:r>
            <a:r>
              <a:rPr lang="en-US" dirty="0" smtClean="0">
                <a:solidFill>
                  <a:srgbClr val="0F253F"/>
                </a:solidFill>
                <a:latin typeface="Arno Pro Caption" pitchFamily="18" charset="0"/>
                <a:sym typeface="Arno Pro Caption" pitchFamily="18" charset="0"/>
              </a:rPr>
              <a:t>II</a:t>
            </a:r>
            <a:r>
              <a:rPr lang="ru-RU" dirty="0" smtClean="0">
                <a:solidFill>
                  <a:srgbClr val="0F253F"/>
                </a:solidFill>
                <a:latin typeface="Arno Pro Caption" pitchFamily="18" charset="0"/>
                <a:sym typeface="Arno Pro Caption" pitchFamily="18" charset="0"/>
              </a:rPr>
              <a:t> квартала 2022 </a:t>
            </a:r>
          </a:p>
          <a:p>
            <a:pPr algn="ctr"/>
            <a:r>
              <a:rPr lang="ru-RU" sz="1600" dirty="0" smtClean="0">
                <a:solidFill>
                  <a:srgbClr val="0F253F"/>
                </a:solidFill>
                <a:latin typeface="Arno Pro Caption" pitchFamily="18" charset="0"/>
                <a:sym typeface="Arno Pro Caption" pitchFamily="18" charset="0"/>
              </a:rPr>
              <a:t>(в </a:t>
            </a:r>
            <a:r>
              <a:rPr lang="en-US" sz="1600" dirty="0" smtClean="0">
                <a:solidFill>
                  <a:srgbClr val="0F253F"/>
                </a:solidFill>
                <a:latin typeface="Arno Pro Caption" pitchFamily="18" charset="0"/>
                <a:sym typeface="Arno Pro Caption" pitchFamily="18" charset="0"/>
              </a:rPr>
              <a:t>I</a:t>
            </a:r>
            <a:r>
              <a:rPr lang="ru-RU" sz="1600" dirty="0" smtClean="0">
                <a:solidFill>
                  <a:srgbClr val="0F253F"/>
                </a:solidFill>
                <a:latin typeface="Arno Pro Caption" pitchFamily="18" charset="0"/>
                <a:sym typeface="Arno Pro Caption" pitchFamily="18" charset="0"/>
              </a:rPr>
              <a:t> квартале не проводился в связи с ограничительными мероприятиями) </a:t>
            </a:r>
            <a:endParaRPr lang="ru-RU" sz="1600" dirty="0">
              <a:solidFill>
                <a:srgbClr val="0F253F"/>
              </a:solidFill>
              <a:latin typeface="Arno Pro Caption" pitchFamily="18" charset="0"/>
              <a:sym typeface="Arno Pro Captio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840019"/>
              </p:ext>
            </p:extLst>
          </p:nvPr>
        </p:nvGraphicFramePr>
        <p:xfrm>
          <a:off x="117573" y="3140968"/>
          <a:ext cx="8787928" cy="30213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44274"/>
                <a:gridCol w="1521827"/>
                <a:gridCol w="1521827"/>
              </a:tblGrid>
              <a:tr h="542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Наименование медицинской </a:t>
                      </a:r>
                      <a:r>
                        <a:rPr lang="ru-RU" sz="1600" u="none" strike="noStrike" dirty="0" smtClean="0">
                          <a:effectLst/>
                        </a:rPr>
                        <a:t>организации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Количество выполненных показателей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% выполненных показателей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МБУЗ "ЦРБ" </a:t>
                      </a:r>
                      <a:r>
                        <a:rPr lang="ru-RU" sz="1600" u="none" strike="noStrike" dirty="0" err="1">
                          <a:effectLst/>
                        </a:rPr>
                        <a:t>Белокалитвинского</a:t>
                      </a:r>
                      <a:r>
                        <a:rPr lang="ru-RU" sz="1600" u="none" strike="noStrike" dirty="0">
                          <a:effectLst/>
                        </a:rPr>
                        <a:t> района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11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47,8%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МБУЗ "ЦРБ" </a:t>
                      </a:r>
                      <a:r>
                        <a:rPr lang="ru-RU" sz="1600" u="none" strike="noStrike" dirty="0" err="1">
                          <a:effectLst/>
                        </a:rPr>
                        <a:t>Зимовниковского</a:t>
                      </a:r>
                      <a:r>
                        <a:rPr lang="ru-RU" sz="1600" u="none" strike="noStrike" dirty="0">
                          <a:effectLst/>
                        </a:rPr>
                        <a:t> района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10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43,5%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МБУЗ "ЦРБ" Миллеровского района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39,1%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МБУЗ "ГБ 3" </a:t>
                      </a:r>
                      <a:r>
                        <a:rPr lang="ru-RU" sz="1600" u="none" strike="noStrike" dirty="0" err="1">
                          <a:effectLst/>
                        </a:rPr>
                        <a:t>г.Новочеркасска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39,1%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r>
                        <a:rPr lang="ru-RU" sz="1600" u="none" strike="noStrike" dirty="0" smtClean="0">
                          <a:effectLst/>
                        </a:rPr>
                        <a:t>*  *  *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МБУЗ "ЦРБ" </a:t>
                      </a:r>
                      <a:r>
                        <a:rPr lang="ru-RU" sz="1600" u="none" strike="noStrike" dirty="0" err="1">
                          <a:effectLst/>
                        </a:rPr>
                        <a:t>Волгодонского</a:t>
                      </a:r>
                      <a:r>
                        <a:rPr lang="ru-RU" sz="1600" u="none" strike="noStrike" dirty="0">
                          <a:effectLst/>
                        </a:rPr>
                        <a:t> района 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8,7%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МАУЗ ЦГБ г.Азова 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8,7%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МБУЗ "ГБ 1" г.Новочеркасска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2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8,7%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МБУЗ "ГБ 2" </a:t>
                      </a:r>
                      <a:r>
                        <a:rPr lang="ru-RU" sz="1600" u="none" strike="noStrike" dirty="0" err="1">
                          <a:effectLst/>
                        </a:rPr>
                        <a:t>г.Новочеркасска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8,7%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67545" y="1412776"/>
            <a:ext cx="813690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ru-RU" sz="1400" i="1" dirty="0"/>
              <a:t>Результаты анализа выполнения </a:t>
            </a:r>
            <a:r>
              <a:rPr lang="ru-RU" sz="1400" i="1" dirty="0" smtClean="0"/>
              <a:t>показателей результативности </a:t>
            </a:r>
            <a:r>
              <a:rPr lang="ru-RU" sz="1400" i="1" dirty="0"/>
              <a:t>деятельности медицинских организаций </a:t>
            </a:r>
            <a:r>
              <a:rPr lang="ru-RU" sz="1400" i="1" dirty="0" smtClean="0"/>
              <a:t>по итогам </a:t>
            </a:r>
            <a:r>
              <a:rPr lang="en-US" sz="1400" i="1" dirty="0" smtClean="0"/>
              <a:t>II</a:t>
            </a:r>
            <a:r>
              <a:rPr lang="ru-RU" sz="1400" i="1" dirty="0" smtClean="0"/>
              <a:t> квартала </a:t>
            </a:r>
            <a:r>
              <a:rPr lang="ru-RU" sz="1400" b="1" i="1" dirty="0" smtClean="0"/>
              <a:t>доведены </a:t>
            </a:r>
            <a:r>
              <a:rPr lang="ru-RU" sz="1400" b="1" i="1" dirty="0"/>
              <a:t>письмом ТФОМС Ростовской области от 25.07.2022 </a:t>
            </a:r>
            <a:r>
              <a:rPr lang="ru-RU" sz="1400" b="1" i="1" dirty="0" smtClean="0"/>
              <a:t>№04.2-4138 и размещены на официальном сайте ТФОМС</a:t>
            </a:r>
            <a:r>
              <a:rPr lang="ru-RU" sz="1400" i="1" dirty="0" smtClean="0"/>
              <a:t>.</a:t>
            </a:r>
            <a:endParaRPr lang="ru-RU" sz="1400" i="1" dirty="0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17573" y="2348880"/>
            <a:ext cx="9170029" cy="65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16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Медицинские организации, обслуживающие </a:t>
            </a:r>
            <a:r>
              <a:rPr lang="ru-RU" sz="16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взрослое и детское население и </a:t>
            </a:r>
            <a:r>
              <a:rPr lang="ru-RU" sz="16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применяющие </a:t>
            </a:r>
            <a:r>
              <a:rPr lang="ru-RU" sz="16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показатели эффективности 1 и 2 блоков (23 </a:t>
            </a:r>
            <a:r>
              <a:rPr lang="ru-RU" sz="16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показателя – 64 МО)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430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646BC53-7530-4032-9BA8-0A1955C41624}" type="slidenum">
              <a:rPr lang="ru-RU" altLang="ru-RU" smtClean="0"/>
              <a:pPr>
                <a:defRPr/>
              </a:pPr>
              <a:t>11</a:t>
            </a:fld>
            <a:endParaRPr lang="ru-RU" altLang="ru-RU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167" y="356659"/>
            <a:ext cx="91700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F253F"/>
                </a:solidFill>
                <a:latin typeface="Arno Pro Caption" pitchFamily="18" charset="0"/>
                <a:sym typeface="Arno Pro Caption" pitchFamily="18" charset="0"/>
              </a:rPr>
              <a:t>Анализ выполнения показателей результативности деятельности медицинских организаций по итогам </a:t>
            </a:r>
            <a:r>
              <a:rPr lang="en-US" dirty="0" smtClean="0">
                <a:solidFill>
                  <a:srgbClr val="0F253F"/>
                </a:solidFill>
                <a:latin typeface="Arno Pro Caption" pitchFamily="18" charset="0"/>
                <a:sym typeface="Arno Pro Caption" pitchFamily="18" charset="0"/>
              </a:rPr>
              <a:t>II</a:t>
            </a:r>
            <a:r>
              <a:rPr lang="ru-RU" dirty="0" smtClean="0">
                <a:solidFill>
                  <a:srgbClr val="0F253F"/>
                </a:solidFill>
                <a:latin typeface="Arno Pro Caption" pitchFamily="18" charset="0"/>
                <a:sym typeface="Arno Pro Caption" pitchFamily="18" charset="0"/>
              </a:rPr>
              <a:t> квартала 2022</a:t>
            </a:r>
            <a:endParaRPr lang="ru-RU" sz="1600" dirty="0">
              <a:solidFill>
                <a:srgbClr val="0F253F"/>
              </a:solidFill>
              <a:latin typeface="Arno Pro Caption" pitchFamily="18" charset="0"/>
              <a:sym typeface="Arno Pro Captio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95536" y="1844824"/>
            <a:ext cx="8424936" cy="65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16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Медицинские организации, обслуживающие </a:t>
            </a:r>
            <a:r>
              <a:rPr lang="ru-RU" sz="16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взрослое </a:t>
            </a:r>
            <a:r>
              <a:rPr lang="ru-RU" sz="16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население </a:t>
            </a:r>
            <a:r>
              <a:rPr lang="ru-RU" sz="16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16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применяющие </a:t>
            </a:r>
            <a:r>
              <a:rPr lang="ru-RU" sz="16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показатели эффективности 1 </a:t>
            </a:r>
            <a:r>
              <a:rPr lang="ru-RU" sz="16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блока (16 показателей – 22 МО)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5679561"/>
              </p:ext>
            </p:extLst>
          </p:nvPr>
        </p:nvGraphicFramePr>
        <p:xfrm>
          <a:off x="323529" y="2852936"/>
          <a:ext cx="8568953" cy="30213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26079"/>
                <a:gridCol w="1471437"/>
                <a:gridCol w="1471437"/>
              </a:tblGrid>
              <a:tr h="542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Наименование медицинской </a:t>
                      </a:r>
                      <a:r>
                        <a:rPr lang="ru-RU" sz="1600" u="none" strike="noStrike" dirty="0" smtClean="0">
                          <a:effectLst/>
                        </a:rPr>
                        <a:t>организации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Количество выполненных показателей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% выполненных показателей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МБУЗ ГБ 7 г. Ростов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43,8%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МБУЗ ГБ 20 г. Ростов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43,8%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МБУЗ ГП 4 г. Ростов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43,8%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МБУЗ ГП 9 г. Ростов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37,5%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МУЗ ГП 3 </a:t>
                      </a:r>
                      <a:r>
                        <a:rPr lang="ru-RU" sz="1600" u="none" strike="noStrike" dirty="0" err="1">
                          <a:effectLst/>
                        </a:rPr>
                        <a:t>г.Волгодонска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37,5%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МБУЗ ГБ 1 </a:t>
                      </a:r>
                      <a:r>
                        <a:rPr lang="ru-RU" sz="1600" u="none" strike="noStrike" dirty="0" err="1" smtClean="0">
                          <a:effectLst/>
                        </a:rPr>
                        <a:t>г.Каменск</a:t>
                      </a:r>
                      <a:r>
                        <a:rPr lang="ru-RU" sz="1600" u="none" strike="noStrike" dirty="0" smtClean="0">
                          <a:effectLst/>
                        </a:rPr>
                        <a:t>-Шахтинский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37,5%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МБУЗ ЦГБ </a:t>
                      </a:r>
                      <a:r>
                        <a:rPr lang="ru-RU" sz="1600" u="none" strike="noStrike" dirty="0" err="1">
                          <a:effectLst/>
                        </a:rPr>
                        <a:t>г.Новошахтинска</a:t>
                      </a:r>
                      <a:r>
                        <a:rPr lang="ru-RU" sz="1600" u="none" strike="noStrike" dirty="0">
                          <a:effectLst/>
                        </a:rPr>
                        <a:t>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6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37,5%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r>
                        <a:rPr lang="ru-RU" sz="1600" u="none" strike="noStrike" dirty="0" smtClean="0">
                          <a:effectLst/>
                        </a:rPr>
                        <a:t>*  *  *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МБУЗ ГП 42 г. Ростов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12,5%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9417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646BC53-7530-4032-9BA8-0A1955C41624}" type="slidenum">
              <a:rPr lang="ru-RU" altLang="ru-RU" smtClean="0"/>
              <a:pPr>
                <a:defRPr/>
              </a:pPr>
              <a:t>12</a:t>
            </a:fld>
            <a:endParaRPr lang="ru-RU" altLang="ru-RU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167" y="356659"/>
            <a:ext cx="91700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F253F"/>
                </a:solidFill>
                <a:latin typeface="Arno Pro Caption" pitchFamily="18" charset="0"/>
                <a:sym typeface="Arno Pro Caption" pitchFamily="18" charset="0"/>
              </a:rPr>
              <a:t>Анализ выполнения показателей результативности деятельности медицинских организаций по итогам </a:t>
            </a:r>
            <a:r>
              <a:rPr lang="en-US" dirty="0" smtClean="0">
                <a:solidFill>
                  <a:srgbClr val="0F253F"/>
                </a:solidFill>
                <a:latin typeface="Arno Pro Caption" pitchFamily="18" charset="0"/>
                <a:sym typeface="Arno Pro Caption" pitchFamily="18" charset="0"/>
              </a:rPr>
              <a:t>II</a:t>
            </a:r>
            <a:r>
              <a:rPr lang="ru-RU" dirty="0" smtClean="0">
                <a:solidFill>
                  <a:srgbClr val="0F253F"/>
                </a:solidFill>
                <a:latin typeface="Arno Pro Caption" pitchFamily="18" charset="0"/>
                <a:sym typeface="Arno Pro Caption" pitchFamily="18" charset="0"/>
              </a:rPr>
              <a:t> квартала 2022 </a:t>
            </a:r>
            <a:endParaRPr lang="ru-RU" sz="1600" dirty="0">
              <a:solidFill>
                <a:srgbClr val="0F253F"/>
              </a:solidFill>
              <a:latin typeface="Arno Pro Caption" pitchFamily="18" charset="0"/>
              <a:sym typeface="Arno Pro Caption" pitchFamily="18" charset="0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323529" y="1412776"/>
            <a:ext cx="8496944" cy="658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16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Медицинские организации, обслуживающие детское население </a:t>
            </a:r>
            <a:r>
              <a:rPr lang="ru-RU" sz="16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16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применяющие </a:t>
            </a:r>
            <a:r>
              <a:rPr lang="ru-RU" sz="16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показатели эффективности </a:t>
            </a:r>
            <a:r>
              <a:rPr lang="ru-RU" sz="16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блока (7 показателей – 14 МО)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450427"/>
              </p:ext>
            </p:extLst>
          </p:nvPr>
        </p:nvGraphicFramePr>
        <p:xfrm>
          <a:off x="229697" y="2207681"/>
          <a:ext cx="8712968" cy="38614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19810"/>
                <a:gridCol w="1496579"/>
                <a:gridCol w="1496579"/>
              </a:tblGrid>
              <a:tr h="542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Наименование медицинской </a:t>
                      </a:r>
                      <a:r>
                        <a:rPr lang="ru-RU" sz="1600" u="none" strike="noStrike" dirty="0" smtClean="0">
                          <a:effectLst/>
                        </a:rPr>
                        <a:t>организации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Количество выполненных показателей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</a:rPr>
                        <a:t>% выполненных показателей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МБУЗ ДГП 4 </a:t>
                      </a:r>
                      <a:r>
                        <a:rPr lang="ru-RU" sz="1400" u="none" strike="noStrike" dirty="0" err="1">
                          <a:effectLst/>
                        </a:rPr>
                        <a:t>г.Ростов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28,6%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МБУЗ ДГП  1 </a:t>
                      </a:r>
                      <a:r>
                        <a:rPr lang="ru-RU" sz="1400" u="none" strike="noStrike" dirty="0" err="1">
                          <a:effectLst/>
                        </a:rPr>
                        <a:t>г.Таганрог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28,6%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МБУЗ ДГП 1 </a:t>
                      </a:r>
                      <a:r>
                        <a:rPr lang="ru-RU" sz="1400" u="none" strike="noStrike" dirty="0" err="1">
                          <a:effectLst/>
                        </a:rPr>
                        <a:t>г.Ростов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14,3%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МБУЗ ДГП 8 </a:t>
                      </a:r>
                      <a:r>
                        <a:rPr lang="ru-RU" sz="1400" u="none" strike="noStrike" dirty="0" err="1">
                          <a:effectLst/>
                        </a:rPr>
                        <a:t>г.Ростов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14,3%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МБУЗ ДГП 17 </a:t>
                      </a:r>
                      <a:r>
                        <a:rPr lang="ru-RU" sz="1400" u="none" strike="noStrike" dirty="0" err="1">
                          <a:effectLst/>
                        </a:rPr>
                        <a:t>г.Ростов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14,3%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МБУЗ ДГП 18 </a:t>
                      </a:r>
                      <a:r>
                        <a:rPr lang="ru-RU" sz="1400" u="none" strike="noStrike" dirty="0" err="1">
                          <a:effectLst/>
                        </a:rPr>
                        <a:t>г.Ростов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14,3%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МБУЗ ДГП 45 </a:t>
                      </a:r>
                      <a:r>
                        <a:rPr lang="ru-RU" sz="1400" u="none" strike="noStrike" dirty="0" err="1">
                          <a:effectLst/>
                        </a:rPr>
                        <a:t>г.Ростов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14,3%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МБУЗ ДГП ЖД района г. Ростов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14,3%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МУЗ ДГБ </a:t>
                      </a:r>
                      <a:r>
                        <a:rPr lang="ru-RU" sz="1400" u="none" strike="noStrike" dirty="0" err="1" smtClean="0">
                          <a:effectLst/>
                        </a:rPr>
                        <a:t>г.Волгодонск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14,3%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МБУЗ ДГБ </a:t>
                      </a:r>
                      <a:r>
                        <a:rPr lang="ru-RU" sz="1400" u="none" strike="noStrike" dirty="0" err="1" smtClean="0">
                          <a:effectLst/>
                        </a:rPr>
                        <a:t>г.Новошахтинск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14,3%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МБУЗ ДГП  2 </a:t>
                      </a:r>
                      <a:r>
                        <a:rPr lang="ru-RU" sz="1400" u="none" strike="noStrike" dirty="0" err="1">
                          <a:effectLst/>
                        </a:rPr>
                        <a:t>г.Таганрог</a:t>
                      </a:r>
                      <a:r>
                        <a:rPr lang="ru-RU" sz="1400" u="none" strike="noStrike" dirty="0">
                          <a:effectLst/>
                        </a:rPr>
                        <a:t>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14,3%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МБУЗ ДГБ 1 </a:t>
                      </a:r>
                      <a:r>
                        <a:rPr lang="ru-RU" sz="1400" u="none" strike="noStrike" dirty="0" err="1">
                          <a:effectLst/>
                        </a:rPr>
                        <a:t>г.Ростов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0,0%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МБУЗ ДГБ </a:t>
                      </a:r>
                      <a:r>
                        <a:rPr lang="ru-RU" sz="1400" u="none" strike="noStrike" dirty="0" err="1" smtClean="0">
                          <a:effectLst/>
                        </a:rPr>
                        <a:t>г.Новочеркасск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0,0%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161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МБУЗ ДГБ </a:t>
                      </a:r>
                      <a:r>
                        <a:rPr lang="ru-RU" sz="1400" u="none" strike="noStrike" dirty="0" err="1">
                          <a:effectLst/>
                        </a:rPr>
                        <a:t>г.Шахты</a:t>
                      </a:r>
                      <a:r>
                        <a:rPr lang="ru-RU" sz="1400" u="none" strike="noStrike" dirty="0">
                          <a:effectLst/>
                        </a:rPr>
                        <a:t> 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0,0%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51415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38035"/>
            <a:ext cx="88440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РЕЗУЛЬТАТЫ ПРОВЕДЕНИЯ ДИСПАНСЕРИЗАЦИИ ВЗРОСЛОГО НАСЕЛЕНИЯ ЗА </a:t>
            </a:r>
            <a:r>
              <a:rPr lang="en-US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</a:t>
            </a: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ПОЛУГОДИЕ 2022 ГОДА (15,9%)</a:t>
            </a:r>
          </a:p>
          <a:p>
            <a:pPr algn="ctr" fontAlgn="b"/>
            <a:endParaRPr lang="ru-RU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14701"/>
              </p:ext>
            </p:extLst>
          </p:nvPr>
        </p:nvGraphicFramePr>
        <p:xfrm>
          <a:off x="4710030" y="1628800"/>
          <a:ext cx="4320481" cy="4902558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2122342"/>
                <a:gridCol w="757979"/>
                <a:gridCol w="909575"/>
                <a:gridCol w="530585"/>
              </a:tblGrid>
              <a:tr h="9632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медицинской организации</a:t>
                      </a:r>
                      <a:endParaRPr lang="ru-RU" sz="15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9" marR="2619" marT="2619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37000">
                          <a:srgbClr val="0047FF"/>
                        </a:gs>
                        <a:gs pos="80000">
                          <a:srgbClr val="000082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ru-RU" sz="15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2022 год</a:t>
                      </a:r>
                      <a:endParaRPr lang="ru-RU" sz="15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9" marR="2619" marT="2619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37000">
                          <a:srgbClr val="0047FF"/>
                        </a:gs>
                        <a:gs pos="80000">
                          <a:srgbClr val="000082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</a:p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1-е полугодие</a:t>
                      </a:r>
                      <a:endParaRPr lang="ru-RU" sz="15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9" marR="2619" marT="2619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37000">
                          <a:srgbClr val="0047FF"/>
                        </a:gs>
                        <a:gs pos="80000">
                          <a:srgbClr val="000082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 от года</a:t>
                      </a:r>
                      <a:endParaRPr lang="ru-RU" sz="150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37000">
                          <a:srgbClr val="0047FF"/>
                        </a:gs>
                        <a:gs pos="80000">
                          <a:srgbClr val="000082"/>
                        </a:gs>
                      </a:gsLst>
                      <a:lin ang="16200000" scaled="0"/>
                    </a:gradFill>
                  </a:tcPr>
                </a:tc>
              </a:tr>
              <a:tr h="5554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ГП г.</a:t>
                      </a:r>
                      <a:r>
                        <a:rPr lang="ru-RU" sz="15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Новочеркасска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20 290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54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ГП №2 г. Шахты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5 700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54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ЦРБ </a:t>
                      </a:r>
                      <a:r>
                        <a:rPr lang="ru-RU" sz="1500" b="1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Боковского</a:t>
                      </a:r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3 350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54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ГП</a:t>
                      </a:r>
                      <a:r>
                        <a:rPr lang="ru-RU" sz="15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г. Шахты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7 000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54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ГП №41</a:t>
                      </a:r>
                      <a:r>
                        <a:rPr lang="ru-RU" sz="15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l" fontAlgn="ctr"/>
                      <a:r>
                        <a:rPr lang="ru-RU" sz="15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Ростова-на-Дону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22 110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162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464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ЦРБ Миллеровского района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15 750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187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5449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ЦРБ Константиновского</a:t>
                      </a:r>
                      <a:r>
                        <a:rPr lang="ru-RU" sz="15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</a:t>
                      </a:r>
                      <a:endParaRPr lang="ru-RU" sz="1500" b="1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7 220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907037"/>
              </p:ext>
            </p:extLst>
          </p:nvPr>
        </p:nvGraphicFramePr>
        <p:xfrm>
          <a:off x="179512" y="1628800"/>
          <a:ext cx="4392488" cy="4883885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2056034"/>
                <a:gridCol w="857149"/>
                <a:gridCol w="1035188"/>
                <a:gridCol w="444117"/>
              </a:tblGrid>
              <a:tr h="97728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медицинской организации</a:t>
                      </a:r>
                      <a:endParaRPr lang="ru-RU" sz="15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9" marR="2619" marT="2619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37000">
                          <a:srgbClr val="0047FF"/>
                        </a:gs>
                        <a:gs pos="80000">
                          <a:srgbClr val="000082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ru-RU" sz="15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2022 год</a:t>
                      </a:r>
                      <a:endParaRPr lang="ru-RU" sz="15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9" marR="2619" marT="2619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37000">
                          <a:srgbClr val="0047FF"/>
                        </a:gs>
                        <a:gs pos="80000">
                          <a:srgbClr val="000082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</a:p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1-е полугодие</a:t>
                      </a:r>
                      <a:endParaRPr lang="ru-RU" sz="15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9" marR="2619" marT="2619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37000">
                          <a:srgbClr val="0047FF"/>
                        </a:gs>
                        <a:gs pos="80000">
                          <a:srgbClr val="000082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 от года</a:t>
                      </a:r>
                      <a:endParaRPr lang="ru-RU" sz="150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37000">
                          <a:srgbClr val="0047FF"/>
                        </a:gs>
                        <a:gs pos="80000">
                          <a:srgbClr val="000082"/>
                        </a:gs>
                      </a:gsLst>
                      <a:lin ang="16200000" scaled="0"/>
                    </a:gradFill>
                  </a:tcPr>
                </a:tc>
              </a:tr>
              <a:tr h="563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ЦРБ </a:t>
                      </a:r>
                      <a:r>
                        <a:rPr lang="ru-RU" sz="1500" b="1" i="0" u="none" strike="noStrike" dirty="0" err="1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Егорлыкского</a:t>
                      </a:r>
                      <a:r>
                        <a:rPr lang="ru-RU" sz="15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</a:t>
                      </a:r>
                      <a:endParaRPr lang="ru-RU" sz="15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8 110</a:t>
                      </a:r>
                      <a:endParaRPr lang="ru-RU" sz="15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4 107</a:t>
                      </a:r>
                      <a:endParaRPr lang="ru-RU" sz="15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ru-RU" sz="15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3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ГП №9 </a:t>
                      </a:r>
                    </a:p>
                    <a:p>
                      <a:pPr algn="l" fontAlgn="ctr"/>
                      <a:r>
                        <a:rPr lang="ru-RU" sz="15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Ростова-на-Дону</a:t>
                      </a:r>
                      <a:endParaRPr lang="ru-RU" sz="15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12 790</a:t>
                      </a:r>
                      <a:endParaRPr lang="ru-RU" sz="15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6 369</a:t>
                      </a:r>
                      <a:endParaRPr lang="ru-RU" sz="15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5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35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ЦРБ </a:t>
                      </a:r>
                      <a:r>
                        <a:rPr lang="ru-RU" sz="1500" b="1" i="0" u="none" strike="noStrike" dirty="0" err="1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Целинского</a:t>
                      </a:r>
                      <a:r>
                        <a:rPr lang="ru-RU" sz="15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</a:t>
                      </a:r>
                      <a:endParaRPr lang="ru-RU" sz="15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7 340</a:t>
                      </a:r>
                      <a:endParaRPr lang="ru-RU" sz="15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3 593</a:t>
                      </a:r>
                      <a:endParaRPr lang="ru-RU" sz="15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ru-RU" sz="15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3532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РБ</a:t>
                      </a:r>
                      <a:r>
                        <a:rPr lang="ru-RU" sz="1500" b="1" i="0" u="none" strike="noStrike" baseline="0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500" b="1" i="0" u="none" strike="noStrike" baseline="0" dirty="0" err="1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Красносулинского</a:t>
                      </a:r>
                      <a:r>
                        <a:rPr lang="ru-RU" sz="1500" b="1" i="0" u="none" strike="noStrike" baseline="0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</a:t>
                      </a:r>
                      <a:endParaRPr lang="ru-RU" sz="1500" b="1" i="0" u="none" strike="noStrike" dirty="0" smtClean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16 320</a:t>
                      </a:r>
                      <a:endParaRPr lang="ru-RU" sz="15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7 649</a:t>
                      </a:r>
                      <a:endParaRPr lang="ru-RU" sz="15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ru-RU" sz="15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35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ЦРБ Зерноградского района</a:t>
                      </a:r>
                      <a:endParaRPr lang="ru-RU" sz="15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14 590</a:t>
                      </a:r>
                      <a:endParaRPr lang="ru-RU" sz="15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6 600</a:t>
                      </a:r>
                      <a:endParaRPr lang="ru-RU" sz="15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15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35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ГП студенческая</a:t>
                      </a:r>
                      <a:r>
                        <a:rPr lang="ru-RU" sz="1500" b="1" i="0" u="none" strike="noStrike" baseline="0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l" fontAlgn="ctr"/>
                      <a:r>
                        <a:rPr lang="ru-RU" sz="1500" b="1" i="0" u="none" strike="noStrike" baseline="0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Ростова-на-Дону</a:t>
                      </a:r>
                      <a:endParaRPr lang="ru-RU" sz="1500" b="1" i="0" u="none" strike="noStrike" dirty="0" smtClean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2 870</a:t>
                      </a:r>
                      <a:endParaRPr lang="ru-RU" sz="15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1 272</a:t>
                      </a:r>
                      <a:endParaRPr lang="ru-RU" sz="15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ru-RU" sz="15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05443">
                <a:tc>
                  <a:txBody>
                    <a:bodyPr/>
                    <a:lstStyle/>
                    <a:p>
                      <a:pPr algn="l" fontAlgn="ctr"/>
                      <a:endParaRPr lang="ru-RU" sz="1500" b="1" i="0" u="none" strike="noStrike" dirty="0" smtClean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ctr"/>
                      <a:r>
                        <a:rPr lang="ru-RU" sz="15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ЦРБ </a:t>
                      </a:r>
                      <a:r>
                        <a:rPr lang="ru-RU" sz="1500" b="1" i="0" u="none" strike="noStrike" dirty="0" err="1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Ремонтненского</a:t>
                      </a:r>
                      <a:r>
                        <a:rPr lang="ru-RU" sz="15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500" b="1" i="0" u="none" strike="noStrike" baseline="0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200</a:t>
                      </a:r>
                      <a:endParaRPr lang="ru-RU" sz="15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1 553</a:t>
                      </a:r>
                      <a:endParaRPr lang="ru-RU" sz="15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ru-RU" sz="15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4710030" y="884652"/>
            <a:ext cx="4326466" cy="326192"/>
          </a:xfrm>
          <a:prstGeom prst="roundRect">
            <a:avLst/>
          </a:prstGeom>
          <a:solidFill>
            <a:srgbClr val="FF0000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Минимальные показатели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890602"/>
            <a:ext cx="4392488" cy="326192"/>
          </a:xfrm>
          <a:prstGeom prst="roundRect">
            <a:avLst/>
          </a:prstGeom>
          <a:solidFill>
            <a:srgbClr val="008000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Максимальные показатели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10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6512" y="0"/>
            <a:ext cx="9180511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19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РЕЗУЛЬТАТЫ ПРОВЕДЕНИЯ ПРОФИЛАКТИЧЕСКИХ</a:t>
            </a:r>
            <a:r>
              <a:rPr lang="en-US" sz="19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19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МЕДИЦИНСКИХ  ОСМОТРОВ ВЗРОСЛОГО НАСЕЛЕНИЯ ЗА </a:t>
            </a:r>
            <a:r>
              <a:rPr lang="en-US" sz="19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</a:t>
            </a:r>
            <a:r>
              <a:rPr lang="ru-RU" sz="19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ПОЛУГОДИЕ 2022 ГОДА (12,4%)</a:t>
            </a:r>
          </a:p>
          <a:p>
            <a:pPr algn="ctr" fontAlgn="b"/>
            <a:endParaRPr lang="ru-RU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6164993"/>
              </p:ext>
            </p:extLst>
          </p:nvPr>
        </p:nvGraphicFramePr>
        <p:xfrm>
          <a:off x="4710030" y="1054341"/>
          <a:ext cx="4314521" cy="5803659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1869315"/>
                <a:gridCol w="819662"/>
                <a:gridCol w="998963"/>
                <a:gridCol w="626581"/>
              </a:tblGrid>
              <a:tr h="9389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медицинской организации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9" marR="2619" marT="2619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37000">
                          <a:srgbClr val="0047FF"/>
                        </a:gs>
                        <a:gs pos="80000">
                          <a:srgbClr val="000082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ru-RU" sz="14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2022 год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9" marR="2619" marT="2619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37000">
                          <a:srgbClr val="0047FF"/>
                        </a:gs>
                        <a:gs pos="80000">
                          <a:srgbClr val="000082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</a:p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1-е полугодие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9" marR="2619" marT="2619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37000">
                          <a:srgbClr val="0047FF"/>
                        </a:gs>
                        <a:gs pos="80000">
                          <a:srgbClr val="000082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4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 от года</a:t>
                      </a:r>
                      <a:endParaRPr lang="ru-RU" sz="140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37000">
                          <a:srgbClr val="0047FF"/>
                        </a:gs>
                        <a:gs pos="80000">
                          <a:srgbClr val="000082"/>
                        </a:gs>
                      </a:gsLst>
                      <a:lin ang="16200000" scaled="0"/>
                    </a:gradFill>
                  </a:tcPr>
                </a:tc>
              </a:tr>
              <a:tr h="2464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ГП г.</a:t>
                      </a:r>
                      <a:r>
                        <a:rPr lang="ru-RU" sz="13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Новочеркасска</a:t>
                      </a:r>
                      <a:endParaRPr lang="ru-RU" sz="13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8 892</a:t>
                      </a:r>
                      <a:endParaRPr lang="ru-RU" sz="13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3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3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9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ГП №2  г. Шахты</a:t>
                      </a:r>
                      <a:endParaRPr lang="ru-RU" sz="13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2 496</a:t>
                      </a:r>
                      <a:endParaRPr lang="ru-RU" sz="13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3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3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92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ГП г. Шахты</a:t>
                      </a:r>
                      <a:endParaRPr lang="ru-RU" sz="13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3 072</a:t>
                      </a:r>
                      <a:endParaRPr lang="ru-RU" sz="13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3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3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784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ЦРБ Пролетарского района</a:t>
                      </a:r>
                      <a:endParaRPr lang="ru-RU" sz="13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3 384</a:t>
                      </a:r>
                      <a:endParaRPr lang="ru-RU" sz="13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3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3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919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ЦРБ Советского района</a:t>
                      </a:r>
                      <a:endParaRPr lang="ru-RU" sz="13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648</a:t>
                      </a:r>
                      <a:endParaRPr lang="ru-RU" sz="13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3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88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ГП №1</a:t>
                      </a:r>
                      <a:r>
                        <a:rPr lang="ru-RU" sz="13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l" fontAlgn="ctr"/>
                      <a:r>
                        <a:rPr lang="ru-RU" sz="13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Ростова-на-Дону</a:t>
                      </a:r>
                      <a:endParaRPr lang="ru-RU" sz="13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10 392</a:t>
                      </a:r>
                      <a:endParaRPr lang="ru-RU" sz="13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</a:t>
                      </a:r>
                      <a:endParaRPr lang="ru-RU" sz="13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3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81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ГП №41</a:t>
                      </a:r>
                      <a:r>
                        <a:rPr lang="ru-RU" sz="1300" b="1" i="0" u="none" strike="noStrike" baseline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l" fontAlgn="ctr"/>
                      <a:r>
                        <a:rPr lang="ru-RU" sz="1300" b="1" i="0" u="none" strike="noStrike" baseline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Ростова-на-Дону</a:t>
                      </a:r>
                      <a:endParaRPr lang="ru-RU" sz="13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9 684</a:t>
                      </a:r>
                      <a:endParaRPr lang="ru-RU" sz="13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ru-RU" sz="13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3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8922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ЦГБ г. Батайска</a:t>
                      </a:r>
                      <a:endParaRPr lang="ru-RU" sz="13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12 588</a:t>
                      </a:r>
                      <a:endParaRPr lang="ru-RU" sz="13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</a:t>
                      </a:r>
                      <a:endParaRPr lang="ru-RU" sz="13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3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4785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1" i="0" u="none" strike="noStrike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ЦРБ Константиновского</a:t>
                      </a:r>
                      <a:r>
                        <a:rPr lang="ru-RU" sz="1300" b="1" i="0" u="none" strike="noStrike" baseline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</a:t>
                      </a:r>
                      <a:endParaRPr lang="ru-RU" sz="1300" b="1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3 162</a:t>
                      </a:r>
                      <a:endParaRPr lang="ru-RU" sz="13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13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3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9293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ЦРБ Матвеево-Курганского района </a:t>
                      </a:r>
                      <a:endParaRPr lang="ru-RU" sz="13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4 176</a:t>
                      </a:r>
                      <a:endParaRPr lang="ru-RU" sz="13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ru-RU" sz="13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3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552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ЦРБ Тацинского</a:t>
                      </a:r>
                      <a:r>
                        <a:rPr lang="ru-RU" sz="13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</a:t>
                      </a:r>
                      <a:endParaRPr lang="ru-RU" sz="13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3 600</a:t>
                      </a:r>
                      <a:endParaRPr lang="ru-RU" sz="13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ru-RU" sz="13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3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107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ЦРБ Боковского района</a:t>
                      </a:r>
                      <a:endParaRPr lang="ru-RU" sz="13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1 464</a:t>
                      </a:r>
                      <a:endParaRPr lang="ru-RU" sz="13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3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300" b="1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49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1" i="0" u="none" strike="noStrike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ЦГБ г. Новошахтинска</a:t>
                      </a:r>
                      <a:endParaRPr lang="ru-RU" sz="13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8 256</a:t>
                      </a:r>
                      <a:endParaRPr lang="ru-RU" sz="13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lang="ru-RU" sz="13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852797"/>
              </p:ext>
            </p:extLst>
          </p:nvPr>
        </p:nvGraphicFramePr>
        <p:xfrm>
          <a:off x="123464" y="1196752"/>
          <a:ext cx="4364015" cy="4930039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2042707"/>
                <a:gridCol w="851592"/>
                <a:gridCol w="1028478"/>
                <a:gridCol w="441238"/>
              </a:tblGrid>
              <a:tr h="9632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медицинской организации</a:t>
                      </a:r>
                      <a:endParaRPr lang="ru-RU" sz="15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9" marR="2619" marT="2619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37000">
                          <a:srgbClr val="0047FF"/>
                        </a:gs>
                        <a:gs pos="80000">
                          <a:srgbClr val="000082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ru-RU" sz="15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2022 год</a:t>
                      </a:r>
                      <a:endParaRPr lang="ru-RU" sz="15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9" marR="2619" marT="2619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37000">
                          <a:srgbClr val="0047FF"/>
                        </a:gs>
                        <a:gs pos="80000">
                          <a:srgbClr val="000082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</a:p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1-е полугодие</a:t>
                      </a:r>
                      <a:endParaRPr lang="ru-RU" sz="15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9" marR="2619" marT="2619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37000">
                          <a:srgbClr val="0047FF"/>
                        </a:gs>
                        <a:gs pos="80000">
                          <a:srgbClr val="000082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 от года</a:t>
                      </a:r>
                      <a:endParaRPr lang="ru-RU" sz="150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37000">
                          <a:srgbClr val="0047FF"/>
                        </a:gs>
                        <a:gs pos="80000">
                          <a:srgbClr val="000082"/>
                        </a:gs>
                      </a:gsLst>
                      <a:lin ang="16200000" scaled="0"/>
                    </a:gradFill>
                  </a:tcPr>
                </a:tc>
              </a:tr>
              <a:tr h="5554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ЦРБ </a:t>
                      </a:r>
                      <a:r>
                        <a:rPr lang="ru-RU" sz="1400" b="1" i="0" u="none" strike="noStrike" dirty="0" err="1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Целинского</a:t>
                      </a:r>
                      <a:r>
                        <a:rPr lang="ru-RU" sz="14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</a:t>
                      </a:r>
                      <a:endParaRPr lang="ru-RU" sz="14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3 216</a:t>
                      </a:r>
                      <a:endParaRPr lang="ru-RU" sz="14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1 681</a:t>
                      </a:r>
                      <a:endParaRPr lang="ru-RU" sz="14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ru-RU" sz="14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54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ГП студенческая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l" fontAlgn="ctr"/>
                      <a:r>
                        <a:rPr lang="ru-RU" sz="1400" b="1" i="0" u="none" strike="noStrike" baseline="0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Ростова-на-Дону</a:t>
                      </a:r>
                      <a:endParaRPr lang="ru-RU" sz="14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1 260</a:t>
                      </a:r>
                      <a:endParaRPr lang="ru-RU" sz="14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638</a:t>
                      </a:r>
                      <a:endParaRPr lang="ru-RU" sz="14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ru-RU" sz="14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ГП №9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l" fontAlgn="ctr"/>
                      <a:r>
                        <a:rPr lang="ru-RU" sz="1400" b="1" i="0" u="none" strike="noStrike" baseline="0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Ростова-на-Дону</a:t>
                      </a:r>
                      <a:endParaRPr lang="ru-RU" sz="14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5 604</a:t>
                      </a:r>
                      <a:endParaRPr lang="ru-RU" sz="14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2 515</a:t>
                      </a:r>
                      <a:endParaRPr lang="ru-RU" sz="14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14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544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ЦРБ </a:t>
                      </a:r>
                      <a:r>
                        <a:rPr lang="ru-RU" sz="1400" b="1" i="0" u="none" strike="noStrike" dirty="0" err="1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Егорлыкского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</a:t>
                      </a:r>
                      <a:endParaRPr lang="ru-RU" sz="1400" b="1" i="0" u="none" strike="noStrike" dirty="0" smtClean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3 552</a:t>
                      </a:r>
                      <a:endParaRPr lang="ru-RU" sz="14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1 429</a:t>
                      </a:r>
                      <a:endParaRPr lang="ru-RU" sz="14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4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544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ЦРБ </a:t>
                      </a:r>
                      <a:r>
                        <a:rPr lang="ru-RU" sz="1400" b="1" i="0" u="none" strike="noStrike" dirty="0" err="1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Мясниковского</a:t>
                      </a:r>
                      <a:r>
                        <a:rPr lang="ru-RU" sz="14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</a:t>
                      </a:r>
                      <a:endParaRPr lang="ru-RU" sz="14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4 366</a:t>
                      </a:r>
                      <a:endParaRPr lang="ru-RU" sz="14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1 686</a:t>
                      </a:r>
                      <a:endParaRPr lang="ru-RU" sz="14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ru-RU" sz="14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ГП №16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l" fontAlgn="ctr"/>
                      <a:r>
                        <a:rPr lang="ru-RU" sz="1400" b="1" i="0" u="none" strike="noStrike" baseline="0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Ростова-на-Дону</a:t>
                      </a:r>
                      <a:endParaRPr lang="ru-RU" sz="14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18 540</a:t>
                      </a:r>
                      <a:endParaRPr lang="ru-RU" sz="14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7 135</a:t>
                      </a:r>
                      <a:endParaRPr lang="ru-RU" sz="14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ru-RU" sz="14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ЦРБ </a:t>
                      </a:r>
                      <a:r>
                        <a:rPr lang="ru-RU" sz="1400" b="1" i="0" u="none" strike="noStrike" dirty="0" err="1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Зимовниковского</a:t>
                      </a:r>
                      <a:r>
                        <a:rPr lang="ru-RU" sz="14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</a:t>
                      </a:r>
                      <a:endParaRPr lang="ru-RU" sz="14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348</a:t>
                      </a:r>
                      <a:endParaRPr lang="ru-RU" sz="14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1 172</a:t>
                      </a:r>
                      <a:endParaRPr lang="ru-RU" sz="14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4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246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ГП 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№14 </a:t>
                      </a:r>
                    </a:p>
                    <a:p>
                      <a:pPr algn="l" fontAlgn="ctr"/>
                      <a:r>
                        <a:rPr lang="ru-RU" sz="1400" b="1" i="0" u="none" strike="noStrike" baseline="0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Ростова-на-Дону</a:t>
                      </a:r>
                      <a:endParaRPr lang="ru-RU" sz="14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4 716</a:t>
                      </a:r>
                      <a:endParaRPr lang="ru-RU" sz="14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1 606</a:t>
                      </a:r>
                      <a:endParaRPr lang="ru-RU" sz="14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14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4710030" y="696728"/>
            <a:ext cx="4326466" cy="326192"/>
          </a:xfrm>
          <a:prstGeom prst="roundRect">
            <a:avLst/>
          </a:prstGeom>
          <a:solidFill>
            <a:srgbClr val="FF0000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Минимальные показатели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0952" y="696728"/>
            <a:ext cx="4389040" cy="326192"/>
          </a:xfrm>
          <a:prstGeom prst="roundRect">
            <a:avLst/>
          </a:prstGeom>
          <a:solidFill>
            <a:srgbClr val="008000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Максимальные показатели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87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1" y="38035"/>
            <a:ext cx="91440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РЕЗУЛЬТАТЫ ПРОВЕДЕНИЯ УГЛУБЛЕННОЙ ДИСПАНСЕРИЗАЦИИ ГРАЖДАН, ПЕРЕНЕСШИХ </a:t>
            </a:r>
            <a:r>
              <a:rPr lang="en-US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COVID-19 </a:t>
            </a: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ЗА </a:t>
            </a:r>
            <a:r>
              <a:rPr lang="en-US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</a:t>
            </a: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ПОЛУГОДИЕ 2022 ГОДА (37%)</a:t>
            </a:r>
          </a:p>
          <a:p>
            <a:pPr algn="ctr" fontAlgn="b"/>
            <a:endParaRPr lang="ru-RU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877128"/>
              </p:ext>
            </p:extLst>
          </p:nvPr>
        </p:nvGraphicFramePr>
        <p:xfrm>
          <a:off x="4788024" y="1268760"/>
          <a:ext cx="4206071" cy="4728754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1542226"/>
                <a:gridCol w="955129"/>
                <a:gridCol w="657199"/>
                <a:gridCol w="560810"/>
                <a:gridCol w="490707"/>
              </a:tblGrid>
              <a:tr h="9659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медицинской организации</a:t>
                      </a:r>
                      <a:endParaRPr lang="ru-RU" sz="15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9" marR="2619" marT="2619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37000">
                          <a:srgbClr val="0047FF"/>
                        </a:gs>
                        <a:gs pos="80000">
                          <a:srgbClr val="000082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en-US" sz="15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r>
                        <a:rPr lang="ru-RU" sz="15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2022 год</a:t>
                      </a:r>
                      <a:endParaRPr lang="ru-RU" sz="15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9" marR="2619" marT="2619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37000">
                          <a:srgbClr val="0047FF"/>
                        </a:gs>
                        <a:gs pos="80000">
                          <a:srgbClr val="000082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</a:p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этап</a:t>
                      </a:r>
                      <a:endParaRPr lang="ru-RU" sz="15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9" marR="2619" marT="2619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37000">
                          <a:srgbClr val="0047FF"/>
                        </a:gs>
                        <a:gs pos="80000">
                          <a:srgbClr val="000082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этап</a:t>
                      </a:r>
                      <a:endParaRPr lang="ru-RU" sz="150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37000">
                          <a:srgbClr val="0047FF"/>
                        </a:gs>
                        <a:gs pos="80000">
                          <a:srgbClr val="000082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 от года</a:t>
                      </a:r>
                      <a:endParaRPr lang="ru-RU" sz="150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37000">
                          <a:srgbClr val="0047FF"/>
                        </a:gs>
                        <a:gs pos="80000">
                          <a:srgbClr val="000082"/>
                        </a:gs>
                      </a:gsLst>
                      <a:lin ang="16200000" scaled="0"/>
                    </a:gradFill>
                  </a:tcPr>
                </a:tc>
              </a:tr>
              <a:tr h="557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ГП</a:t>
                      </a:r>
                      <a:r>
                        <a:rPr lang="ru-RU" sz="15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№2 г. Шахты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1 549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972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ЦРБ Морозовского района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2 446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7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ЦРБ Тацинского района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2 054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181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700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ООО «АВ ДГТУ»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1 278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972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ЦРБ </a:t>
                      </a:r>
                      <a:r>
                        <a:rPr lang="ru-RU" sz="1500" b="1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Чертковского</a:t>
                      </a:r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2 966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286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9726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ГП №1 </a:t>
                      </a:r>
                      <a:r>
                        <a:rPr lang="ru-RU" sz="1500" b="1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г.Шахты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6 236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657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5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93741"/>
              </p:ext>
            </p:extLst>
          </p:nvPr>
        </p:nvGraphicFramePr>
        <p:xfrm>
          <a:off x="129872" y="1268760"/>
          <a:ext cx="4510164" cy="4545403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1917264"/>
                <a:gridCol w="799297"/>
                <a:gridCol w="739822"/>
                <a:gridCol w="639639"/>
                <a:gridCol w="414142"/>
              </a:tblGrid>
              <a:tr h="98016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медицинской организации</a:t>
                      </a:r>
                      <a:endParaRPr lang="ru-RU" sz="15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9" marR="2619" marT="2619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37000">
                          <a:srgbClr val="0047FF"/>
                        </a:gs>
                        <a:gs pos="80000">
                          <a:srgbClr val="000082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en-US" sz="15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r>
                        <a:rPr lang="ru-RU" sz="1500" b="0" i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на 2022 год</a:t>
                      </a:r>
                      <a:endParaRPr lang="ru-RU" sz="15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9" marR="2619" marT="2619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37000">
                          <a:srgbClr val="0047FF"/>
                        </a:gs>
                        <a:gs pos="80000">
                          <a:srgbClr val="000082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</a:p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этап</a:t>
                      </a:r>
                      <a:endParaRPr lang="ru-RU" sz="15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9" marR="2619" marT="2619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37000">
                          <a:srgbClr val="0047FF"/>
                        </a:gs>
                        <a:gs pos="80000">
                          <a:srgbClr val="000082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ru-RU" sz="15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этап</a:t>
                      </a:r>
                      <a:endParaRPr lang="ru-RU" sz="150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37000">
                          <a:srgbClr val="0047FF"/>
                        </a:gs>
                        <a:gs pos="80000">
                          <a:srgbClr val="000082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5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 от года</a:t>
                      </a:r>
                      <a:endParaRPr lang="ru-RU" sz="150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37000">
                          <a:srgbClr val="0047FF"/>
                        </a:gs>
                        <a:gs pos="80000">
                          <a:srgbClr val="000082"/>
                        </a:gs>
                      </a:gsLst>
                      <a:lin ang="16200000" scaled="0"/>
                    </a:gradFill>
                  </a:tcPr>
                </a:tc>
              </a:tr>
              <a:tr h="69737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ЦРБ </a:t>
                      </a:r>
                      <a:r>
                        <a:rPr lang="ru-RU" sz="1500" b="1" i="0" u="none" strike="noStrike" dirty="0" err="1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Зимовниковского</a:t>
                      </a:r>
                      <a:r>
                        <a:rPr lang="ru-RU" sz="15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</a:t>
                      </a:r>
                      <a:endParaRPr lang="ru-RU" sz="15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2 288</a:t>
                      </a:r>
                      <a:endParaRPr lang="ru-RU" sz="15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1 482</a:t>
                      </a:r>
                      <a:endParaRPr lang="ru-RU" sz="15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</a:t>
                      </a:r>
                      <a:endParaRPr lang="ru-RU" sz="15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15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51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ЦРБ </a:t>
                      </a:r>
                      <a:r>
                        <a:rPr lang="ru-RU" sz="1500" b="1" i="0" u="none" strike="noStrike" dirty="0" err="1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Мясниковского</a:t>
                      </a:r>
                      <a:r>
                        <a:rPr lang="ru-RU" sz="15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</a:t>
                      </a:r>
                      <a:endParaRPr lang="ru-RU" sz="15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4 139</a:t>
                      </a:r>
                      <a:endParaRPr lang="ru-RU" sz="15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2 532</a:t>
                      </a:r>
                      <a:endParaRPr lang="ru-RU" sz="15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296</a:t>
                      </a:r>
                      <a:endParaRPr lang="ru-RU" sz="15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ru-RU" sz="15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491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ГП №9 </a:t>
                      </a:r>
                    </a:p>
                    <a:p>
                      <a:pPr algn="l" fontAlgn="ctr"/>
                      <a:r>
                        <a:rPr lang="ru-RU" sz="15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Ростова-на-Дону</a:t>
                      </a:r>
                      <a:endParaRPr lang="ru-RU" sz="15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4 349</a:t>
                      </a:r>
                      <a:endParaRPr lang="ru-RU" sz="15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2 589</a:t>
                      </a:r>
                      <a:endParaRPr lang="ru-RU" sz="15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431</a:t>
                      </a:r>
                      <a:endParaRPr lang="ru-RU" sz="15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5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97375"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ГБ №1 </a:t>
                      </a:r>
                      <a:r>
                        <a:rPr lang="ru-RU" sz="1500" b="1" i="0" u="none" strike="noStrike" dirty="0" err="1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им.Н.А.Семашко</a:t>
                      </a:r>
                      <a:r>
                        <a:rPr lang="ru-RU" sz="15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1500" b="1" i="0" u="none" strike="noStrike" dirty="0" smtClean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 fontAlgn="t"/>
                      <a:r>
                        <a:rPr lang="ru-RU" sz="15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Ростова-на-Дону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6 607</a:t>
                      </a:r>
                      <a:endParaRPr lang="ru-RU" sz="15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3 866</a:t>
                      </a:r>
                      <a:endParaRPr lang="ru-RU" sz="15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932</a:t>
                      </a:r>
                      <a:endParaRPr lang="ru-RU" sz="15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lang="ru-RU" sz="15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51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ЦРБ Орловского</a:t>
                      </a:r>
                      <a:r>
                        <a:rPr lang="ru-RU" sz="1500" b="1" i="0" u="none" strike="noStrike" baseline="0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</a:t>
                      </a:r>
                      <a:endParaRPr lang="ru-RU" sz="15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3 220</a:t>
                      </a:r>
                      <a:endParaRPr lang="ru-RU" sz="15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1 896</a:t>
                      </a:r>
                      <a:endParaRPr lang="ru-RU" sz="15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 </a:t>
                      </a:r>
                      <a:endParaRPr lang="ru-RU" sz="15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lang="ru-RU" sz="15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519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5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ГП №7</a:t>
                      </a:r>
                    </a:p>
                    <a:p>
                      <a:pPr algn="l" fontAlgn="ctr"/>
                      <a:r>
                        <a:rPr lang="ru-RU" sz="15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г. Ростова-на-Дону</a:t>
                      </a:r>
                      <a:endParaRPr lang="ru-RU" sz="15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3 653</a:t>
                      </a:r>
                      <a:endParaRPr lang="ru-RU" sz="15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2 153</a:t>
                      </a:r>
                      <a:endParaRPr lang="ru-RU" sz="15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5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lang="ru-RU" sz="15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4788024" y="841050"/>
            <a:ext cx="4206070" cy="326192"/>
          </a:xfrm>
          <a:prstGeom prst="roundRect">
            <a:avLst/>
          </a:prstGeom>
          <a:solidFill>
            <a:srgbClr val="FF0000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Минимальные показатели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0952" y="841050"/>
            <a:ext cx="4533056" cy="326192"/>
          </a:xfrm>
          <a:prstGeom prst="roundRect">
            <a:avLst/>
          </a:prstGeom>
          <a:solidFill>
            <a:srgbClr val="008000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Максимальные показатели</a:t>
            </a:r>
            <a:endParaRPr 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0041" y="6041033"/>
            <a:ext cx="884405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1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* Плановые </a:t>
            </a:r>
            <a:r>
              <a:rPr lang="ru-RU" sz="1400" b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значения соответствуют числу </a:t>
            </a:r>
            <a:r>
              <a:rPr lang="ru-RU" sz="1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пациентов, перенесших </a:t>
            </a:r>
            <a:r>
              <a:rPr lang="en-US" sz="1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COVID-19</a:t>
            </a:r>
            <a:r>
              <a:rPr lang="ru-RU" sz="14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по состоянию на 01.01.2022</a:t>
            </a:r>
          </a:p>
        </p:txBody>
      </p:sp>
    </p:spTree>
    <p:extLst>
      <p:ext uri="{BB962C8B-B14F-4D97-AF65-F5344CB8AC3E}">
        <p14:creationId xmlns:p14="http://schemas.microsoft.com/office/powerpoint/2010/main" val="278048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7"/>
            <a:ext cx="88440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УРОВЕНЬ ДИСПАНСЕРНОГО НАБЛЮДЕНИЯ ВЗРОСЛОГО НАСЕЛЕНИЯ</a:t>
            </a:r>
            <a:r>
              <a:rPr lang="en-US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ЗА </a:t>
            </a:r>
            <a:r>
              <a:rPr lang="en-US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I</a:t>
            </a: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ПОЛУГОДИЕ 2022 ГОДА</a:t>
            </a:r>
          </a:p>
          <a:p>
            <a:pPr algn="ctr" fontAlgn="b"/>
            <a:endParaRPr lang="ru-RU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7242746"/>
              </p:ext>
            </p:extLst>
          </p:nvPr>
        </p:nvGraphicFramePr>
        <p:xfrm>
          <a:off x="179512" y="1268760"/>
          <a:ext cx="8814582" cy="528723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2448271"/>
                <a:gridCol w="1693556"/>
                <a:gridCol w="1356607"/>
                <a:gridCol w="1205872"/>
                <a:gridCol w="1196875"/>
                <a:gridCol w="913401"/>
              </a:tblGrid>
              <a:tr h="12161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медицинской организации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9" marR="2619" marT="2619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37000">
                          <a:srgbClr val="0047FF"/>
                        </a:gs>
                        <a:gs pos="80000">
                          <a:srgbClr val="000082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Кол-во прикрепленного населения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9" marR="2619" marT="2619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37000">
                          <a:srgbClr val="0047FF"/>
                        </a:gs>
                        <a:gs pos="80000">
                          <a:srgbClr val="000082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ЗЛ, состоящих на ДН</a:t>
                      </a:r>
                      <a:endParaRPr lang="ru-RU" sz="12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619" marR="2619" marT="2619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37000">
                          <a:srgbClr val="0047FF"/>
                        </a:gs>
                        <a:gs pos="80000">
                          <a:srgbClr val="000082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 состоящих на ДН</a:t>
                      </a:r>
                      <a:r>
                        <a:rPr lang="ru-RU" sz="120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от прикреплённого населения</a:t>
                      </a:r>
                      <a:endParaRPr lang="ru-RU" sz="120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37000">
                          <a:srgbClr val="0047FF"/>
                        </a:gs>
                        <a:gs pos="80000">
                          <a:srgbClr val="000082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Число ЗЛ с БСК, состоящих</a:t>
                      </a:r>
                      <a:r>
                        <a:rPr lang="ru-RU" sz="1200" u="none" strike="noStrike" kern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под ДН</a:t>
                      </a:r>
                      <a:endParaRPr lang="ru-RU" sz="120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37000">
                          <a:srgbClr val="0047FF"/>
                        </a:gs>
                        <a:gs pos="80000">
                          <a:srgbClr val="000082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2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 ЗЛ с БСК, состоящих под ДН от всего состоящих на ДН</a:t>
                      </a:r>
                      <a:endParaRPr lang="ru-RU" sz="1200" u="none" strike="noStrike" kern="1200" dirty="0"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37000">
                          <a:srgbClr val="0047FF"/>
                        </a:gs>
                        <a:gs pos="80000">
                          <a:srgbClr val="000082"/>
                        </a:gs>
                      </a:gsLst>
                      <a:lin ang="16200000" scaled="0"/>
                    </a:gradFill>
                  </a:tcPr>
                </a:tc>
              </a:tr>
              <a:tr h="29597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ГП №7 г. Ростова-на-Дону</a:t>
                      </a:r>
                      <a:endParaRPr lang="en-US" sz="1400" b="1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25 418</a:t>
                      </a:r>
                      <a:endParaRPr lang="en-US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13 087</a:t>
                      </a:r>
                      <a:endParaRPr lang="en-US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51</a:t>
                      </a:r>
                      <a:endParaRPr lang="en-US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9 018</a:t>
                      </a:r>
                      <a:endParaRPr lang="en-US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69</a:t>
                      </a:r>
                      <a:endParaRPr lang="en-US" sz="1400" b="1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616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ЦРБ Пролетарского района</a:t>
                      </a:r>
                      <a:endParaRPr lang="en-US" sz="1400" b="1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22 245</a:t>
                      </a:r>
                      <a:endParaRPr lang="en-US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11 333</a:t>
                      </a:r>
                      <a:endParaRPr lang="en-US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51</a:t>
                      </a:r>
                      <a:endParaRPr lang="en-US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10 241</a:t>
                      </a:r>
                      <a:endParaRPr lang="en-US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90</a:t>
                      </a:r>
                      <a:endParaRPr lang="en-US" sz="1400" b="1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649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ЦРБ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Зимовниковского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</a:t>
                      </a:r>
                      <a:r>
                        <a:rPr kumimoji="0" lang="en-US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</a:t>
                      </a:r>
                      <a:endParaRPr lang="en-US" sz="1400" b="1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21 899</a:t>
                      </a:r>
                      <a:endParaRPr lang="en-US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10 402</a:t>
                      </a:r>
                      <a:endParaRPr lang="en-US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47</a:t>
                      </a:r>
                      <a:endParaRPr lang="en-US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8 326</a:t>
                      </a:r>
                      <a:endParaRPr lang="en-US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80</a:t>
                      </a:r>
                      <a:endParaRPr lang="en-US" sz="1400" b="1" i="0" u="none" strike="noStrike" dirty="0" smtClean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649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ЦРБ Шолоховского района</a:t>
                      </a:r>
                      <a:endParaRPr lang="ru-RU" sz="14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17 808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8 331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47</a:t>
                      </a:r>
                      <a:endParaRPr lang="ru-RU" sz="14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6 820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82</a:t>
                      </a:r>
                      <a:endParaRPr lang="ru-RU" sz="14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6125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ГП №10 г. Ростова-на-Дону</a:t>
                      </a:r>
                      <a:endParaRPr lang="ru-RU" sz="14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57 582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26 692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46</a:t>
                      </a:r>
                      <a:endParaRPr lang="ru-RU" sz="14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22 968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86</a:t>
                      </a:r>
                      <a:endParaRPr lang="ru-RU" sz="14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468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ГБ №8 г. Ростова-на-Дону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27 060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11 036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41</a:t>
                      </a:r>
                      <a:endParaRPr lang="ru-RU" sz="14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4 094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2645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ЦРБ </a:t>
                      </a:r>
                      <a:r>
                        <a:rPr kumimoji="0" lang="ru-RU" sz="14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Мясниковского</a:t>
                      </a: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района</a:t>
                      </a:r>
                      <a:endParaRPr lang="en-US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28 925</a:t>
                      </a:r>
                      <a:endParaRPr lang="en-US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11 208</a:t>
                      </a:r>
                      <a:endParaRPr lang="en-US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39</a:t>
                      </a:r>
                      <a:endParaRPr lang="en-US" sz="1400" b="1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4 578</a:t>
                      </a:r>
                      <a:endParaRPr lang="en-US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41</a:t>
                      </a:r>
                      <a:endParaRPr lang="en-US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ЦРБ Советского района</a:t>
                      </a:r>
                      <a:endParaRPr lang="en-US" sz="1400" b="1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4 312</a:t>
                      </a:r>
                      <a:endParaRPr lang="en-US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1 606</a:t>
                      </a:r>
                      <a:endParaRPr lang="en-US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37</a:t>
                      </a:r>
                      <a:endParaRPr lang="en-US" sz="1400" b="1" i="0" u="none" strike="noStrike" dirty="0" smtClean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1 401</a:t>
                      </a:r>
                      <a:endParaRPr lang="en-US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87</a:t>
                      </a:r>
                      <a:endParaRPr lang="en-US" sz="1400" b="0" i="0" u="none" strike="noStrike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РБ Азовского района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17 133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2 731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793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4888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ЦРБ Матвеево-Курганского района</a:t>
                      </a:r>
                      <a:endParaRPr lang="ru-RU" sz="1400" b="1" i="0" u="none" strike="noStrike" dirty="0" smtClean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27 446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3 285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1 100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14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649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ЦРБ </a:t>
                      </a:r>
                      <a:r>
                        <a:rPr lang="ru-RU" sz="1400" b="1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Сальского</a:t>
                      </a: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72 320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8 936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6 796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16499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ЦРБ </a:t>
                      </a:r>
                      <a:r>
                        <a:rPr lang="ru-RU" sz="1400" b="1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Мартыновского</a:t>
                      </a: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района</a:t>
                      </a:r>
                      <a:endParaRPr lang="ru-RU" sz="1400" b="1" i="0" u="none" strike="noStrike" dirty="0" smtClean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24 391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2 829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4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1 470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491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ГП г. Новочеркасска</a:t>
                      </a:r>
                      <a:endParaRPr lang="ru-RU" sz="1400" b="1" i="0" u="none" strike="noStrike" dirty="0" smtClean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60 147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5 579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2 740</a:t>
                      </a:r>
                      <a:endParaRPr lang="ru-RU" sz="14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ru-RU" sz="14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lg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90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700998"/>
              </p:ext>
            </p:extLst>
          </p:nvPr>
        </p:nvGraphicFramePr>
        <p:xfrm>
          <a:off x="107504" y="353943"/>
          <a:ext cx="8889836" cy="639950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4117"/>
                <a:gridCol w="2232248"/>
                <a:gridCol w="3683471"/>
              </a:tblGrid>
              <a:tr h="6987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 медицинской</a:t>
                      </a:r>
                      <a:r>
                        <a:rPr lang="ru-RU" sz="1400" b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организации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7" marR="3377" marT="337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37000">
                          <a:srgbClr val="0047FF"/>
                        </a:gs>
                        <a:gs pos="80000">
                          <a:srgbClr val="000082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  <a:r>
                        <a:rPr lang="ru-RU" sz="1400" b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ЗЛ, </a:t>
                      </a:r>
                      <a:r>
                        <a:rPr lang="ru-RU" sz="14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состоящих </a:t>
                      </a:r>
                      <a:endParaRPr lang="ru-RU" sz="1400" b="0" u="none" strike="noStrike" dirty="0" smtClean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4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 ДН</a:t>
                      </a:r>
                      <a:r>
                        <a:rPr lang="ru-RU" sz="1400" b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</a:p>
                    <a:p>
                      <a:pPr algn="ctr" fontAlgn="ctr"/>
                      <a:r>
                        <a:rPr lang="ru-RU" sz="1400" b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26.07.2022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7" marR="3377" marT="337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37000">
                          <a:srgbClr val="0047FF"/>
                        </a:gs>
                        <a:gs pos="80000">
                          <a:srgbClr val="000082"/>
                        </a:gs>
                      </a:gsLst>
                      <a:lin ang="162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  <a:r>
                        <a:rPr lang="ru-RU" sz="1400" b="0" u="none" strike="noStrike" baseline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ЗЛ, подлежащих постановке </a:t>
                      </a:r>
                    </a:p>
                    <a:p>
                      <a:pPr algn="ctr" fontAlgn="ctr"/>
                      <a:r>
                        <a:rPr lang="ru-RU" sz="14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 не состоящих под ДН</a:t>
                      </a:r>
                    </a:p>
                    <a:p>
                      <a:pPr algn="ctr" fontAlgn="ctr"/>
                      <a:r>
                        <a:rPr lang="ru-RU" sz="1400" b="0" u="none" strike="noStrike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</a:t>
                      </a:r>
                      <a:r>
                        <a:rPr lang="ru-RU" sz="1400" b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26.07.2022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77" marR="3377" marT="337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37000">
                          <a:srgbClr val="0047FF"/>
                        </a:gs>
                        <a:gs pos="80000">
                          <a:srgbClr val="000082"/>
                        </a:gs>
                      </a:gsLst>
                      <a:lin ang="16200000" scaled="0"/>
                    </a:gradFill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ЦРБ Шолоховского района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8 331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ЦРБ Кагальницкого района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8 134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ЦРБ Орловского района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7 516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ЦРБ Пролетарского района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11 333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ЦРБ Советского района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1 606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ЦРБ Тацинского района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9 984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ЦРБ Усть-Донецкого района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7 891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ЦРБ Цимлянского района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7 818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ЦРБ </a:t>
                      </a:r>
                      <a:r>
                        <a:rPr lang="ru-RU" sz="1200" b="1" i="0" u="none" strike="noStrike" dirty="0" err="1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Чертковского</a:t>
                      </a:r>
                      <a:r>
                        <a:rPr lang="ru-RU" sz="12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7 788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ГП № 14 </a:t>
                      </a:r>
                      <a:r>
                        <a:rPr lang="ru-RU" sz="12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Ростова-на-Дону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12 403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16304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ЦРБ Миллеровского района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12 904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703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  *   * 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ЦРБ </a:t>
                      </a:r>
                      <a:r>
                        <a:rPr lang="ru-RU" sz="12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Аксайского</a:t>
                      </a:r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района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16 320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1 931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ЦРБ Неклиновского района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9 972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1 562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ЦРБ Октябрьского района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7 352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1 861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ГП № 1 </a:t>
                      </a:r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Ростова-на-Дону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21 269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1 563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ГП № 42 </a:t>
                      </a:r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Ростова-на-Дону                                                                                   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14 266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1 429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ЦГБ г.Азова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13 434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2 231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ЦГБ г.Батайска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17 207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2 486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ГП № 3 </a:t>
                      </a:r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Волгодонск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49 803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1 529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ЦРБ  Сальского района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8 936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2 138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ГП  № 1 </a:t>
                      </a:r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Таганрога                                                                                                           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32 950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1 896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ГП № 2 </a:t>
                      </a:r>
                      <a:r>
                        <a:rPr lang="ru-RU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Таганрог                                                                                                            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16 530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3 318</a:t>
                      </a:r>
                      <a:endParaRPr lang="ru-RU" sz="12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7504" y="0"/>
            <a:ext cx="884405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ПОСТАНОВКА НА ДИСПАНСЕРНОЕ НАБЛЮДЕНИЕ</a:t>
            </a:r>
          </a:p>
          <a:p>
            <a:pPr algn="ctr" fontAlgn="b"/>
            <a:endParaRPr lang="ru-RU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950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olz\Downloads\2022-07-27_12-29-23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04"/>
          <a:stretch/>
        </p:blipFill>
        <p:spPr bwMode="auto">
          <a:xfrm>
            <a:off x="98277" y="1556792"/>
            <a:ext cx="9006521" cy="2933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416075" y="4846322"/>
            <a:ext cx="4533056" cy="720080"/>
          </a:xfrm>
          <a:prstGeom prst="roundRect">
            <a:avLst/>
          </a:prstGeom>
          <a:solidFill>
            <a:srgbClr val="FF0000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Сведения о застрахованных лицах, подлежащих постановке на ДН,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данным счетов (173Н)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82622" y="6021288"/>
            <a:ext cx="4533056" cy="565030"/>
          </a:xfrm>
          <a:prstGeom prst="roundRect">
            <a:avLst/>
          </a:prstGeom>
          <a:solidFill>
            <a:srgbClr val="FF0000">
              <a:alpha val="4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Скачать реестр  </a:t>
            </a:r>
          </a:p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(выполняется по текущей базе)</a:t>
            </a:r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4661115" y="4410082"/>
            <a:ext cx="10119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658567" y="5589240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1691680" y="2708920"/>
            <a:ext cx="1728192" cy="21602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67294"/>
            <a:ext cx="8844053" cy="1015663"/>
          </a:xfrm>
          <a:prstGeom prst="rect">
            <a:avLst/>
          </a:prstGeom>
        </p:spPr>
        <p:txBody>
          <a:bodyPr wrap="square" anchor="ctr" anchorCtr="0">
            <a:spAutoFit/>
          </a:bodyPr>
          <a:lstStyle/>
          <a:p>
            <a:pPr algn="ctr" fontAlgn="b"/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СВЕДЕНИЯ О ПАЦИЕНТАХ, ПОДЛЕЖАЩИХ</a:t>
            </a:r>
          </a:p>
          <a:p>
            <a:pPr algn="ctr" fontAlgn="b"/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ДИСПАНСЕРНОМУ НАБЛЮДЕНИЮ</a:t>
            </a:r>
          </a:p>
          <a:p>
            <a:pPr algn="ctr" fontAlgn="b"/>
            <a:endParaRPr lang="ru-RU" sz="2000" b="1" dirty="0" smtClean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120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2566B-9D10-41F5-9942-AFC49A30031B}" type="slidenum">
              <a:rPr lang="ru-RU" altLang="ru-RU" smtClean="0"/>
              <a:pPr>
                <a:defRPr/>
              </a:pPr>
              <a:t>19</a:t>
            </a:fld>
            <a:endParaRPr lang="ru-RU" altLang="ru-RU"/>
          </a:p>
        </p:txBody>
      </p:sp>
      <p:sp>
        <p:nvSpPr>
          <p:cNvPr id="3" name="TextBox 2"/>
          <p:cNvSpPr txBox="1"/>
          <p:nvPr/>
        </p:nvSpPr>
        <p:spPr>
          <a:xfrm>
            <a:off x="83908" y="238507"/>
            <a:ext cx="9000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240AC2"/>
                </a:solidFill>
                <a:latin typeface="Sitka Text" panose="02000505000000020004" pitchFamily="2" charset="0"/>
                <a:cs typeface="Times New Roman" pitchFamily="18" charset="0"/>
              </a:rPr>
              <a:t>НОВЫЙ ПОРЯДОК ДИСПАНСЕРНОГО НАБЛЮДЕНИЯ </a:t>
            </a:r>
          </a:p>
          <a:p>
            <a:pPr algn="ctr"/>
            <a:r>
              <a:rPr lang="ru-RU" sz="2400" b="1" dirty="0" smtClean="0">
                <a:solidFill>
                  <a:srgbClr val="240AC2"/>
                </a:solidFill>
                <a:latin typeface="Sitka Text" panose="02000505000000020004" pitchFamily="2" charset="0"/>
                <a:cs typeface="Times New Roman" pitchFamily="18" charset="0"/>
              </a:rPr>
              <a:t>ВЗРОСЛОГО НАСЕЛЕНИЯ</a:t>
            </a:r>
            <a:endParaRPr lang="ru-RU" sz="2400" b="1" dirty="0">
              <a:solidFill>
                <a:srgbClr val="240AC2"/>
              </a:solidFill>
              <a:latin typeface="Sitka Text" panose="02000505000000020004" pitchFamily="2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379" y="1484784"/>
            <a:ext cx="8802055" cy="186204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100" u="sng" dirty="0" smtClean="0">
                <a:latin typeface="Times New Roman" pitchFamily="18" charset="0"/>
                <a:cs typeface="Times New Roman" pitchFamily="18" charset="0"/>
              </a:rPr>
              <a:t>МИНИСТЕРСТВО ЗДРАВООХРАНЕНИЯ РОССИЙСКОЙ ФЕДЕРАЦИИ</a:t>
            </a: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ПРИКАЗ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 15 марта 2022 №168н</a:t>
            </a: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Об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утверждении порядка проведения диспансерного наблюдения за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взрослыми</a:t>
            </a:r>
          </a:p>
          <a:p>
            <a:pPr algn="ctr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(Зарегистрировано в Минюсте России 21.04.2022 N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68288)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3382" y="3429000"/>
            <a:ext cx="8802055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>
                <a:solidFill>
                  <a:srgbClr val="000000"/>
                </a:solidFill>
                <a:latin typeface="PT Sans"/>
              </a:rPr>
              <a:t>Определено, что диспансерное наблюдение осуществляют врач-терапевт, врачи-специалисты, врач по медицинской профилактике отделения медицинской профилактики или центра здоровья, фельдшер фельдшерско-акушерского пункта и фельдшер фельдшерского здравпункта.</a:t>
            </a:r>
          </a:p>
          <a:p>
            <a:pPr algn="just"/>
            <a:endParaRPr lang="ru-RU" sz="1200" dirty="0" smtClean="0">
              <a:solidFill>
                <a:srgbClr val="000000"/>
              </a:solidFill>
              <a:latin typeface="PT Sans"/>
            </a:endParaRPr>
          </a:p>
          <a:p>
            <a:pPr algn="just"/>
            <a:r>
              <a:rPr lang="ru-RU" sz="1200" dirty="0" smtClean="0">
                <a:solidFill>
                  <a:srgbClr val="000000"/>
                </a:solidFill>
                <a:latin typeface="PT Sans"/>
              </a:rPr>
              <a:t>Обновлен </a:t>
            </a:r>
            <a:r>
              <a:rPr lang="ru-RU" sz="1200" dirty="0">
                <a:solidFill>
                  <a:srgbClr val="000000"/>
                </a:solidFill>
                <a:latin typeface="PT Sans"/>
              </a:rPr>
              <a:t>перечень заболеваний (состояний), при наличии которых устанавливается диспансерное наблюдение врачом-терапевтом, а также установлены:</a:t>
            </a:r>
          </a:p>
          <a:p>
            <a:pPr algn="just"/>
            <a:r>
              <a:rPr lang="ru-RU" sz="1200" dirty="0" smtClean="0">
                <a:solidFill>
                  <a:srgbClr val="000000"/>
                </a:solidFill>
                <a:latin typeface="PT Sans"/>
              </a:rPr>
              <a:t>- перечень </a:t>
            </a:r>
            <a:r>
              <a:rPr lang="ru-RU" sz="1200" dirty="0">
                <a:solidFill>
                  <a:srgbClr val="000000"/>
                </a:solidFill>
                <a:latin typeface="PT Sans"/>
              </a:rPr>
              <a:t>хронических заболеваний, функциональных расстройств, иных состояний, при наличии которых устанавливается диспансерное наблюдение за взрослым населением врачом-кардиологом (легочная эмболия, </a:t>
            </a:r>
            <a:r>
              <a:rPr lang="ru-RU" sz="1200" dirty="0" err="1">
                <a:solidFill>
                  <a:srgbClr val="000000"/>
                </a:solidFill>
                <a:latin typeface="PT Sans"/>
              </a:rPr>
              <a:t>кардиомиопатия</a:t>
            </a:r>
            <a:r>
              <a:rPr lang="ru-RU" sz="1200" dirty="0">
                <a:solidFill>
                  <a:srgbClr val="000000"/>
                </a:solidFill>
                <a:latin typeface="PT Sans"/>
              </a:rPr>
              <a:t> и др.);</a:t>
            </a:r>
          </a:p>
          <a:p>
            <a:pPr algn="just"/>
            <a:r>
              <a:rPr lang="ru-RU" sz="1200" dirty="0" smtClean="0">
                <a:solidFill>
                  <a:srgbClr val="000000"/>
                </a:solidFill>
                <a:latin typeface="PT Sans"/>
              </a:rPr>
              <a:t>- перечень </a:t>
            </a:r>
            <a:r>
              <a:rPr lang="ru-RU" sz="1200" dirty="0">
                <a:solidFill>
                  <a:srgbClr val="000000"/>
                </a:solidFill>
                <a:latin typeface="PT Sans"/>
              </a:rPr>
              <a:t>хронических заболеваний, функциональных расстройств, иных состояний, которые предшествуют развитию злокачественных новообразований, при наличии которых устанавливается диспансерное наблюдение за взрослым населением врачами-специалистами (акромегалия, аденома надпочечника, фиброзная дисплазия и др.).</a:t>
            </a:r>
          </a:p>
          <a:p>
            <a:pPr algn="just"/>
            <a:endParaRPr lang="ru-RU" sz="1200" dirty="0" smtClean="0">
              <a:solidFill>
                <a:srgbClr val="000000"/>
              </a:solidFill>
              <a:latin typeface="PT Sans"/>
            </a:endParaRPr>
          </a:p>
          <a:p>
            <a:pPr algn="just"/>
            <a:r>
              <a:rPr lang="ru-RU" sz="1200" dirty="0" smtClean="0">
                <a:solidFill>
                  <a:srgbClr val="000000"/>
                </a:solidFill>
                <a:latin typeface="PT Sans"/>
              </a:rPr>
              <a:t>Признан </a:t>
            </a:r>
            <a:r>
              <a:rPr lang="ru-RU" sz="1200" dirty="0">
                <a:solidFill>
                  <a:srgbClr val="000000"/>
                </a:solidFill>
                <a:latin typeface="PT Sans"/>
              </a:rPr>
              <a:t>утратившим силу аналогичный Приказ Минздрава России от 29 марта 2019 г. </a:t>
            </a:r>
            <a:r>
              <a:rPr lang="ru-RU" sz="1200" dirty="0" smtClean="0">
                <a:solidFill>
                  <a:srgbClr val="000000"/>
                </a:solidFill>
                <a:latin typeface="PT Sans"/>
              </a:rPr>
              <a:t>№173н</a:t>
            </a:r>
            <a:r>
              <a:rPr lang="ru-RU" sz="1200" dirty="0">
                <a:solidFill>
                  <a:srgbClr val="000000"/>
                </a:solidFill>
                <a:latin typeface="PT Sans"/>
              </a:rPr>
              <a:t>.</a:t>
            </a:r>
          </a:p>
          <a:p>
            <a:pPr algn="just"/>
            <a:r>
              <a:rPr lang="ru-RU" sz="1200" dirty="0">
                <a:solidFill>
                  <a:srgbClr val="000000"/>
                </a:solidFill>
                <a:latin typeface="PT Sans"/>
              </a:rPr>
              <a:t>Настоящий приказ вступает в силу с 1 сентября 2022 года и действует до 1 сентября 2028 </a:t>
            </a:r>
            <a:r>
              <a:rPr lang="ru-RU" sz="1200" dirty="0" smtClean="0">
                <a:solidFill>
                  <a:srgbClr val="000000"/>
                </a:solidFill>
                <a:latin typeface="PT Sans"/>
              </a:rPr>
              <a:t>года.</a:t>
            </a:r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80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2566B-9D10-41F5-9942-AFC49A30031B}" type="slidenum">
              <a:rPr lang="ru-RU" altLang="ru-RU" smtClean="0"/>
              <a:pPr>
                <a:defRPr/>
              </a:pPr>
              <a:t>2</a:t>
            </a:fld>
            <a:endParaRPr lang="ru-RU" altLang="ru-RU"/>
          </a:p>
        </p:txBody>
      </p:sp>
      <p:sp>
        <p:nvSpPr>
          <p:cNvPr id="3" name="TextBox 2"/>
          <p:cNvSpPr txBox="1"/>
          <p:nvPr/>
        </p:nvSpPr>
        <p:spPr>
          <a:xfrm>
            <a:off x="35507" y="101911"/>
            <a:ext cx="90009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Способы оплаты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медицинской помощи, оказанной в амбулаторных условиях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90488" indent="-84138" algn="just">
              <a:buFont typeface="Arial" pitchFamily="34" charset="0"/>
              <a:buChar char="•"/>
            </a:pPr>
            <a:r>
              <a:rPr lang="ru-RU" sz="1200" b="1" u="sng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200" b="1" u="sng" dirty="0" err="1">
                <a:latin typeface="Times New Roman" pitchFamily="18" charset="0"/>
                <a:cs typeface="Times New Roman" pitchFamily="18" charset="0"/>
              </a:rPr>
              <a:t>подушевому</a:t>
            </a:r>
            <a:r>
              <a:rPr lang="ru-RU" sz="1200" b="1" u="sng" dirty="0">
                <a:latin typeface="Times New Roman" pitchFamily="18" charset="0"/>
                <a:cs typeface="Times New Roman" pitchFamily="18" charset="0"/>
              </a:rPr>
              <a:t> нормативу финансирования на прикрепившихся лиц </a:t>
            </a:r>
            <a:r>
              <a:rPr lang="ru-RU" sz="1200" b="1" u="sng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200" b="1" u="sng" dirty="0">
                <a:latin typeface="Times New Roman" pitchFamily="18" charset="0"/>
                <a:cs typeface="Times New Roman" pitchFamily="18" charset="0"/>
              </a:rPr>
              <a:t>учетом показателей результативности деятельности медицинской организации (включая показатели объема медицинской </a:t>
            </a:r>
            <a:r>
              <a:rPr lang="ru-RU" sz="1200" b="1" u="sng" dirty="0" smtClean="0">
                <a:latin typeface="Times New Roman" pitchFamily="18" charset="0"/>
                <a:cs typeface="Times New Roman" pitchFamily="18" charset="0"/>
              </a:rPr>
              <a:t>помощи)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в том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числе с включением расходов на медицинскую помощь, оказываемую в иных медицинских организациях за единицу объема медицинской помощи, в сочетании с оплатой за единицу объема медицинской помощи - за медицинскую услугу, за посещение, за обращение (законченный случай);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79522" y="1412776"/>
            <a:ext cx="8802055" cy="227754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100" u="sng" dirty="0" smtClean="0">
                <a:latin typeface="Times New Roman" pitchFamily="18" charset="0"/>
                <a:cs typeface="Times New Roman" pitchFamily="18" charset="0"/>
              </a:rPr>
              <a:t>МИНИСТЕРСТВО ЗДРАВООХРАНЕНИЯ РОССИЙСКОЙ ФЕДЕРАЦИИ</a:t>
            </a:r>
          </a:p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ПРИКАЗ</a:t>
            </a: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от 29 декабря 2020 №1397н</a:t>
            </a:r>
          </a:p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ОБ УТВЕРЖДЕНИИ ТРЕБОВАНИЙ К СТРУКТУРЕ И СОДЕРЖАНИЮ ТАРИФНОГО СОГЛАШЕНИЯ</a:t>
            </a:r>
          </a:p>
          <a:p>
            <a:pPr algn="ctr"/>
            <a:r>
              <a:rPr lang="ru-RU" sz="1100" dirty="0"/>
              <a:t>Зарегистрировано в Минюсте России 31 декабря 2020 г. </a:t>
            </a:r>
            <a:r>
              <a:rPr lang="ru-RU" sz="1100" dirty="0" smtClean="0"/>
              <a:t>№ </a:t>
            </a:r>
            <a:r>
              <a:rPr lang="ru-RU" sz="1100" dirty="0"/>
              <a:t>62007</a:t>
            </a:r>
          </a:p>
          <a:p>
            <a:pPr algn="ctr"/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							Приложение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ПОКАЗАТЕЛИ</a:t>
            </a:r>
          </a:p>
          <a:p>
            <a:pPr algn="ctr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РЕЗУЛЬТАТИВНОСТИ ДЕЯТЕЛЬНОСТИ МЕДИЦИНСКИХ ОРГАНИЗАЦИЙ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 ФИНАНСИРУЕМЫХ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ПО ПОДУШЕВОМУ НОРМАТИВУ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ФИНАНСИРОВАНИЯ НА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ПРИКРЕПИВШИХСЯ ЛИЦ, ПРИ ВЫПОЛНЕНИИ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ТЕРРИТОРИАЛЬНОЙ ПРОГРАММЫ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ОБЯЗАТЕЛЬНОГО МЕДИЦИНСКОГО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СТРАХОВАНИЯ В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ЧАСТИ ПЕРВИЧНОЙ (ПЕРВИЧНОЙ СПЕЦИАЛИЗИРОВАННОЙ)</a:t>
            </a:r>
          </a:p>
          <a:p>
            <a:pPr algn="ctr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МЕДИКО-САНИТАРНОЙ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ПОМОЩИ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21" y="3789046"/>
            <a:ext cx="8802055" cy="284693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МИНИСТЕРСТВО ЗДРАВООХРАНЕНИЯ РОССИЙСКОЙ ФЕДЕРАЦИИ</a:t>
            </a:r>
          </a:p>
          <a:p>
            <a:pPr algn="ctr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ПИСЬМО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 4 февраля 2022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№11-7/И/2-1631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МЕТОДИЧЕСКИХ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РЕКОМЕНДАЦИЯХ ПО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СПОСОБАМ ОПЛАТЫ МЕДИЦИНСКОЙ ПОМОЩИ ЗА СЧЕТ СРЕДСТВ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ОБЯЗАТЕЛЬНОГО МЕДИЦИНСКОГО СТРАХОВАНИЯ</a:t>
            </a:r>
          </a:p>
          <a:p>
            <a:pPr algn="ctr"/>
            <a:endParaRPr lang="ru-RU" sz="9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						Приложение</a:t>
            </a:r>
          </a:p>
          <a:p>
            <a:pPr algn="just"/>
            <a:endParaRPr lang="ru-RU" sz="11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00" u="sng" dirty="0" smtClean="0">
                <a:latin typeface="Times New Roman" pitchFamily="18" charset="0"/>
                <a:cs typeface="Times New Roman" pitchFamily="18" charset="0"/>
              </a:rPr>
              <a:t>МИНИСТЕРСТВО </a:t>
            </a:r>
            <a:r>
              <a:rPr lang="ru-RU" sz="1100" u="sng" dirty="0">
                <a:latin typeface="Times New Roman" pitchFamily="18" charset="0"/>
                <a:cs typeface="Times New Roman" pitchFamily="18" charset="0"/>
              </a:rPr>
              <a:t>ЗДРАВООХРАНЕНИЯ РОССИЙСКОЙ ФЕДЕРАЦИИ</a:t>
            </a:r>
          </a:p>
          <a:p>
            <a:pPr algn="ctr"/>
            <a:r>
              <a:rPr lang="ru-RU" sz="1100" u="sng" dirty="0" smtClean="0">
                <a:latin typeface="Times New Roman" pitchFamily="18" charset="0"/>
                <a:cs typeface="Times New Roman" pitchFamily="18" charset="0"/>
              </a:rPr>
              <a:t>ФЕДЕРАЛЬНЫЙ </a:t>
            </a:r>
            <a:r>
              <a:rPr lang="ru-RU" sz="1100" u="sng" dirty="0">
                <a:latin typeface="Times New Roman" pitchFamily="18" charset="0"/>
                <a:cs typeface="Times New Roman" pitchFamily="18" charset="0"/>
              </a:rPr>
              <a:t>ФОНД ОБЯЗАТЕЛЬНОГО МЕДИЦИНСКОГО СТРАХОВАНИЯ</a:t>
            </a:r>
          </a:p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МЕТОДИЧЕСКИЕ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РЕКОМЕНДАЦИИ</a:t>
            </a:r>
          </a:p>
          <a:p>
            <a:pPr algn="ctr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ПО СПОСОБАМ ОПЛАТЫ МЕДИЦИНСКОЙ ПОМОЩИ ЗА СЧЕТ СРЕДСТВ</a:t>
            </a:r>
          </a:p>
          <a:p>
            <a:pPr algn="ctr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ОБЯЗАТЕЛЬНОГО МЕДИЦИНСКОГО СТРАХОВАНИЯ</a:t>
            </a:r>
          </a:p>
          <a:p>
            <a:pPr algn="ctr"/>
            <a:endParaRPr lang="ru-RU" sz="9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77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64641"/>
            <a:ext cx="8640960" cy="1176128"/>
          </a:xfrm>
        </p:spPr>
        <p:txBody>
          <a:bodyPr anchor="ctr" anchorCtr="0"/>
          <a:lstStyle/>
          <a:p>
            <a:pPr algn="ctr"/>
            <a:r>
              <a:rPr lang="ru-RU" sz="3200" b="1" dirty="0" smtClean="0">
                <a:solidFill>
                  <a:srgbClr val="240A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Подача уведомлений МО о работе в системе ОМС в 2023 году</a:t>
            </a:r>
            <a:endParaRPr lang="ru-RU" sz="3200" b="1" dirty="0">
              <a:solidFill>
                <a:srgbClr val="240AC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107504" y="1340768"/>
            <a:ext cx="8856984" cy="266429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/>
              <a:t>Для </a:t>
            </a:r>
            <a:r>
              <a:rPr lang="ru-RU" sz="2000" dirty="0"/>
              <a:t>осуществления деятельности в сфере </a:t>
            </a:r>
            <a:r>
              <a:rPr lang="ru-RU" sz="2000" dirty="0" smtClean="0"/>
              <a:t>ОМС </a:t>
            </a:r>
            <a:r>
              <a:rPr lang="ru-RU" sz="2000" b="1" dirty="0"/>
              <a:t>в 2023</a:t>
            </a:r>
            <a:r>
              <a:rPr lang="ru-RU" sz="2000" dirty="0"/>
              <a:t> году медицинской организации необходимо подать в ТФОМС Ростовской области </a:t>
            </a:r>
            <a:r>
              <a:rPr lang="ru-RU" sz="2000" u="sng" dirty="0"/>
              <a:t>уведомление </a:t>
            </a:r>
            <a:r>
              <a:rPr lang="ru-RU" sz="2000" u="sng" dirty="0" smtClean="0"/>
              <a:t>в </a:t>
            </a:r>
            <a:r>
              <a:rPr lang="ru-RU" sz="2000" u="sng" dirty="0"/>
              <a:t>форме электронного документа</a:t>
            </a:r>
            <a:r>
              <a:rPr lang="ru-RU" sz="2000" dirty="0"/>
              <a:t> в государственной информационной системе обязательного медицинского страхования </a:t>
            </a:r>
            <a:r>
              <a:rPr lang="ru-RU" sz="2000" dirty="0" smtClean="0"/>
              <a:t>ГИС ОМС, </a:t>
            </a:r>
            <a:r>
              <a:rPr lang="ru-RU" sz="2000" dirty="0"/>
              <a:t>подписанного усиленной квалифицированной подписью лица, уполномоченного действовать от имени медицинской </a:t>
            </a:r>
            <a:r>
              <a:rPr lang="ru-RU" sz="2000" dirty="0" smtClean="0"/>
              <a:t>организации  </a:t>
            </a:r>
            <a:r>
              <a:rPr lang="ru-RU" sz="2000" b="1" u="sng" dirty="0"/>
              <a:t>в срок до 1 сентября 2022 года</a:t>
            </a:r>
            <a:r>
              <a:rPr lang="ru-RU" sz="2000" b="1" dirty="0"/>
              <a:t> (</a:t>
            </a:r>
            <a:r>
              <a:rPr lang="ru-RU" sz="2000" dirty="0"/>
              <a:t>ч.2 ст.15 Федерального закона от  29.11.2010 №326-ФЗ «Об обязательном медицинском страховании в </a:t>
            </a:r>
            <a:r>
              <a:rPr lang="ru-RU" sz="2000" dirty="0" smtClean="0"/>
              <a:t>РФ»)</a:t>
            </a:r>
            <a:r>
              <a:rPr lang="ru-RU" sz="2000" b="1" dirty="0" smtClean="0"/>
              <a:t>.</a:t>
            </a:r>
            <a:endParaRPr lang="ru-RU" sz="2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2915816" y="5999946"/>
            <a:ext cx="3096344" cy="3651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altLang="ru-RU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290-45-78</a:t>
            </a:r>
            <a:endParaRPr lang="ru-RU" altLang="ru-RU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7488" y="3869763"/>
            <a:ext cx="8856984" cy="2031325"/>
          </a:xfrm>
          <a:prstGeom prst="rect">
            <a:avLst/>
          </a:prstGeom>
          <a:ln w="12700" cmpd="dbl"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</a:rPr>
              <a:t>Важно!</a:t>
            </a:r>
            <a:r>
              <a:rPr lang="ru-RU" dirty="0" smtClean="0"/>
              <a:t> </a:t>
            </a:r>
            <a:r>
              <a:rPr lang="ru-RU" dirty="0"/>
              <a:t>Федеральной службой по надзору в сфере здравоохранения проведена работа по присвоению лицензиям регистрационных номеров с использованием единого реестра учёта лицензий (ЕРУЛ) (</a:t>
            </a:r>
            <a:r>
              <a:rPr lang="ru-RU" u="sng" dirty="0"/>
              <a:t>письмо Росздравнадзора от 22.04.2022 №01И-431/22</a:t>
            </a:r>
            <a:r>
              <a:rPr lang="ru-RU" dirty="0"/>
              <a:t>). </a:t>
            </a:r>
            <a:endParaRPr lang="ru-RU" dirty="0" smtClean="0"/>
          </a:p>
          <a:p>
            <a:pPr algn="just"/>
            <a:endParaRPr lang="ru-RU" b="1" dirty="0" smtClean="0"/>
          </a:p>
          <a:p>
            <a:pPr algn="just"/>
            <a:r>
              <a:rPr lang="ru-RU" b="1" dirty="0" smtClean="0"/>
              <a:t>В </a:t>
            </a:r>
            <a:r>
              <a:rPr lang="ru-RU" b="1" dirty="0"/>
              <a:t>связи с этим, при формировании уведомления о включении в реестр на 2023 год в ГИС ОМС необходимо указывать актуальные сведения о лицензии (</a:t>
            </a:r>
            <a:r>
              <a:rPr lang="ru-RU" b="1" u="sng" dirty="0"/>
              <a:t>с новым регистрационным номером</a:t>
            </a:r>
            <a:r>
              <a:rPr lang="ru-RU" b="1" dirty="0" smtClean="0"/>
              <a:t>) и предоставить в ТФОМС выписку из ЕРУЛ.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6849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/>
          <a:stretch>
            <a:fillRect/>
          </a:stretch>
        </p:blipFill>
        <p:spPr bwMode="auto">
          <a:xfrm>
            <a:off x="1979712" y="1844824"/>
            <a:ext cx="5112568" cy="4414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86685" y="116632"/>
            <a:ext cx="8856984" cy="101566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ru-RU" sz="6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Благодарю за внимание!</a:t>
            </a:r>
            <a:endParaRPr lang="ru-RU" sz="6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2566B-9D10-41F5-9942-AFC49A30031B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61981" y="1412776"/>
            <a:ext cx="8609058" cy="329320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3.1.8.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Тарифному соглашению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Ростовской области от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декабря 2021 г.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показателей результативности деятельности медицинских организаций (включая показатели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объема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помощи и критерии их оценки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(включая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целевые значения) при оплате амбулаторной медицинской помощи по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подушевому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нормативу финансирования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прикрепившихся лиц.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ПОДХОДЫ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БАЛЛЬНОЙ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ОЦЕНКЕ 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ПОКАЗАТЕЛЕЙ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РЕЗУЛЬТАТИВНОСТИ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РАСЧЕТА ЗНАЧЕНИЙ ПОКАЗАТЕЛЕЙ РЕЗУЛЬТАТИВНОСТИ </a:t>
            </a:r>
          </a:p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МЕДИЦИНСКИХ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1982" y="4797152"/>
            <a:ext cx="8609057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Приложение 3.1.9  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 Тарифному соглашению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Ростовской области от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27 декабря 2021 г.</a:t>
            </a:r>
          </a:p>
          <a:p>
            <a:pPr algn="ctr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Размеры и порядок осуществления выплат медицинским организациям, имеющим прикрепленное население, за достижение целевых показателей результативности медицинской организации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1970" y="600950"/>
            <a:ext cx="8609058" cy="30777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Тарифное соглашение об оплате медицинской помощи по ОМС в Ростовской области на 2022 год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479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2566B-9D10-41F5-9942-AFC49A30031B}" type="slidenum">
              <a:rPr lang="ru-RU" altLang="ru-RU" smtClean="0"/>
              <a:pPr>
                <a:defRPr/>
              </a:pPr>
              <a:t>4</a:t>
            </a:fld>
            <a:endParaRPr lang="ru-RU" altLang="ru-RU"/>
          </a:p>
        </p:txBody>
      </p:sp>
      <p:sp>
        <p:nvSpPr>
          <p:cNvPr id="3" name="TextBox 2"/>
          <p:cNvSpPr txBox="1"/>
          <p:nvPr/>
        </p:nvSpPr>
        <p:spPr>
          <a:xfrm>
            <a:off x="2637734" y="116632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Первичная медико-санитарная помощь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215 МО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7784" y="1703137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прикрепленным населением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100 МО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60032" y="3861048"/>
            <a:ext cx="3528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Участковая служба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(терапевты, педиатры, ВОП)</a:t>
            </a:r>
          </a:p>
          <a:p>
            <a:pPr algn="ctr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Узкие специалисты (неврологи, офтальмологи, хирурги, отоларингологи)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608" y="2924944"/>
            <a:ext cx="3528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Подушевое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финансирование в Ростовской области 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761" y1="17065" x2="18478" y2="15978"/>
                        <a14:foregroundMark x1="16522" y1="5109" x2="17065" y2="127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3137"/>
            <a:ext cx="1180863" cy="129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045" y="4329052"/>
            <a:ext cx="2562302" cy="1620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5" y="1703137"/>
            <a:ext cx="1414463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271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-26029" y="9"/>
            <a:ext cx="91700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240AC2"/>
                </a:solidFill>
                <a:latin typeface="Arno Pro Caption" pitchFamily="18" charset="0"/>
                <a:sym typeface="Arno Pro Caption" pitchFamily="18" charset="0"/>
              </a:rPr>
              <a:t>МЕХАНИЗМ </a:t>
            </a:r>
            <a:r>
              <a:rPr lang="ru-RU" sz="1600" b="1" dirty="0">
                <a:solidFill>
                  <a:srgbClr val="240AC2"/>
                </a:solidFill>
                <a:latin typeface="Arno Pro Caption" pitchFamily="18" charset="0"/>
                <a:sym typeface="Arno Pro Caption" pitchFamily="18" charset="0"/>
              </a:rPr>
              <a:t>ОПЛАТЫ </a:t>
            </a:r>
            <a:r>
              <a:rPr lang="ru-RU" sz="1600" b="1" dirty="0" smtClean="0">
                <a:solidFill>
                  <a:srgbClr val="240AC2"/>
                </a:solidFill>
                <a:latin typeface="Arno Pro Caption" pitchFamily="18" charset="0"/>
                <a:sym typeface="Arno Pro Caption" pitchFamily="18" charset="0"/>
              </a:rPr>
              <a:t>МЕДПОМОЩИ </a:t>
            </a:r>
            <a:r>
              <a:rPr lang="ru-RU" sz="1600" b="1" dirty="0">
                <a:solidFill>
                  <a:srgbClr val="240AC2"/>
                </a:solidFill>
                <a:latin typeface="Arno Pro Caption" pitchFamily="18" charset="0"/>
                <a:sym typeface="Arno Pro Caption" pitchFamily="18" charset="0"/>
              </a:rPr>
              <a:t>ПО ПОДУШЕВОМУ ФИНАНСИРОВАНИЮ С УЧЕТОМ ПОКАЗАТЕЛЕЙ РЕЗУЛЬТАТИВНОСТИ ДЕЯТЕЛЬНОСТИ </a:t>
            </a:r>
            <a:r>
              <a:rPr lang="ru-RU" sz="1600" b="1" dirty="0" smtClean="0">
                <a:solidFill>
                  <a:srgbClr val="240AC2"/>
                </a:solidFill>
                <a:latin typeface="Arno Pro Caption" pitchFamily="18" charset="0"/>
                <a:sym typeface="Arno Pro Caption" pitchFamily="18" charset="0"/>
              </a:rPr>
              <a:t>МО</a:t>
            </a:r>
            <a:endParaRPr lang="ru-RU" sz="1600" b="1" dirty="0">
              <a:solidFill>
                <a:srgbClr val="240AC2"/>
              </a:solidFill>
              <a:latin typeface="Arno Pro Caption" pitchFamily="18" charset="0"/>
              <a:sym typeface="Arno Pro Captio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26029" y="644692"/>
            <a:ext cx="9170029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563" indent="-182563">
              <a:buFontTx/>
              <a:buAutoNum type="arabicParenR"/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Приказом Минздрава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России №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1397н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от 29.12.2020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 утверждении Требований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структуре 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содержанию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тарифного соглашения» установлены:</a:t>
            </a:r>
          </a:p>
          <a:p>
            <a:pPr marL="342900" indent="-160338">
              <a:buFont typeface="Arial" pitchFamily="34" charset="0"/>
              <a:buChar char="•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размер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средств, направляемых на финансовое обеспечение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амбулаторно-поликлинической помощи с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учетом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достижения показателей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результативности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деятельности МО </a:t>
            </a:r>
            <a:r>
              <a:rPr lang="ru-RU" sz="1200" u="sng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5-10% от базового подушевого </a:t>
            </a:r>
            <a:r>
              <a:rPr lang="ru-RU" sz="1200" u="sng" dirty="0" smtClean="0">
                <a:latin typeface="Times New Roman" pitchFamily="18" charset="0"/>
                <a:cs typeface="Times New Roman" pitchFamily="18" charset="0"/>
              </a:rPr>
              <a:t>норматива финансирования);</a:t>
            </a:r>
          </a:p>
          <a:p>
            <a:pPr marL="342900" indent="-160338"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показатели результативности деятельности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МО,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включающие </a:t>
            </a:r>
            <a:r>
              <a:rPr lang="ru-RU" sz="1200" b="1" u="sng" dirty="0">
                <a:latin typeface="Times New Roman" pitchFamily="18" charset="0"/>
                <a:cs typeface="Times New Roman" pitchFamily="18" charset="0"/>
              </a:rPr>
              <a:t>28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показателей, отражающих эффективность оказанной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медпомощи </a:t>
            </a:r>
            <a:r>
              <a:rPr lang="ru-RU" sz="1200" u="sng" dirty="0" smtClean="0">
                <a:latin typeface="Times New Roman" pitchFamily="18" charset="0"/>
                <a:cs typeface="Times New Roman" pitchFamily="18" charset="0"/>
              </a:rPr>
              <a:t>детерминированным категориям населения (взрослые</a:t>
            </a:r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u="sng" dirty="0" smtClean="0"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200" u="sng" dirty="0" smtClean="0">
                <a:latin typeface="Times New Roman" pitchFamily="18" charset="0"/>
                <a:cs typeface="Times New Roman" pitchFamily="18" charset="0"/>
              </a:rPr>
              <a:t>акушерско-гинекологическая медпомощь </a:t>
            </a:r>
            <a:r>
              <a:rPr lang="ru-RU" sz="1200" u="sng" dirty="0">
                <a:latin typeface="Times New Roman" pitchFamily="18" charset="0"/>
                <a:cs typeface="Times New Roman" pitchFamily="18" charset="0"/>
              </a:rPr>
              <a:t>женщинам</a:t>
            </a:r>
            <a:r>
              <a:rPr lang="ru-RU" sz="1200" u="sng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Методика расчета сумм на оплату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медицинской помощи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indent="-160338"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единая методика оценки достижения показателей результативности и порядок расчета показателей значений результативности деятельности медицинских организаций;</a:t>
            </a:r>
          </a:p>
          <a:p>
            <a:pPr marL="342900" indent="-160338">
              <a:buFont typeface="Arial" pitchFamily="34" charset="0"/>
              <a:buChar char="•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порядок применения показателей результативности деятельности (мониторинг проводится Комиссией, </a:t>
            </a:r>
            <a:r>
              <a:rPr lang="ru-RU" sz="1200" b="1" u="sng" dirty="0">
                <a:latin typeface="Times New Roman" pitchFamily="18" charset="0"/>
                <a:cs typeface="Times New Roman" pitchFamily="18" charset="0"/>
              </a:rPr>
              <a:t>частота проведения мониторинга определяется тарифным соглашением (не реже одного раза в квартал)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осуществление выплат по результатам оценки достижения показателей результативности рекомендуется проводить </a:t>
            </a:r>
            <a:r>
              <a:rPr lang="ru-RU" sz="1200" b="1" u="sng" dirty="0">
                <a:latin typeface="Times New Roman" pitchFamily="18" charset="0"/>
                <a:cs typeface="Times New Roman" pitchFamily="18" charset="0"/>
              </a:rPr>
              <a:t>по итогам каждого полугодия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spcBef>
                <a:spcPts val="600"/>
              </a:spcBef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Методика предусматривает распределение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показателей по блокам с максимально возможной суммой баллов по каждому блоку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Каждый показатель, включенный в блок, оценивается в баллах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которые суммируются. 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Максимально возможная сумма баллов по каждому блоку составляет: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72772"/>
              </p:ext>
            </p:extLst>
          </p:nvPr>
        </p:nvGraphicFramePr>
        <p:xfrm>
          <a:off x="179512" y="3560402"/>
          <a:ext cx="2880320" cy="310896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088232"/>
                <a:gridCol w="792088"/>
              </a:tblGrid>
              <a:tr h="1028468">
                <a:tc>
                  <a:txBody>
                    <a:bodyPr/>
                    <a:lstStyle/>
                    <a:p>
                      <a:pPr algn="l"/>
                      <a: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Блок 1.</a:t>
                      </a:r>
                      <a:r>
                        <a:rPr lang="ru-RU" sz="1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Взрослое население </a:t>
                      </a:r>
                      <a:br>
                        <a:rPr lang="ru-RU" sz="1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(в возрасте 18 лет и старше)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25 баллов</a:t>
                      </a:r>
                      <a:endParaRPr lang="ru-RU" sz="1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/>
                </a:tc>
              </a:tr>
              <a:tr h="10284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Блок 2. Детское население </a:t>
                      </a:r>
                      <a:br>
                        <a:rPr lang="ru-RU" sz="1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(от 0 до 17 лет включительно) </a:t>
                      </a: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 баллов</a:t>
                      </a:r>
                    </a:p>
                  </a:txBody>
                  <a:tcPr marT="60960" marB="60960" anchor="ctr"/>
                </a:tc>
              </a:tr>
              <a:tr h="1028468">
                <a:tc>
                  <a:txBody>
                    <a:bodyPr/>
                    <a:lstStyle/>
                    <a:p>
                      <a:pPr algn="l"/>
                      <a: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Блок</a:t>
                      </a:r>
                      <a:r>
                        <a:rPr lang="ru-RU" sz="15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3. Оказание акушерско-гинекологической помощи</a:t>
                      </a:r>
                      <a:endParaRPr lang="ru-RU" sz="1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 баллов</a:t>
                      </a:r>
                      <a:endParaRPr lang="ru-RU" sz="15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584345"/>
              </p:ext>
            </p:extLst>
          </p:nvPr>
        </p:nvGraphicFramePr>
        <p:xfrm>
          <a:off x="3203858" y="3543178"/>
          <a:ext cx="5695311" cy="312607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288165"/>
                <a:gridCol w="1808179"/>
                <a:gridCol w="2598967"/>
              </a:tblGrid>
              <a:tr h="790965">
                <a:tc gridSpan="3"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В зависимости от результатов деятельности медицинской организации по среднему показателю определяется оценка </a:t>
                      </a:r>
                    </a:p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от 0 до 3 баллов, например:</a:t>
                      </a:r>
                    </a:p>
                  </a:txBody>
                  <a:tcPr marT="60960" marB="60960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672606">
                <a:tc rowSpan="4">
                  <a:txBody>
                    <a:bodyPr/>
                    <a:lstStyle/>
                    <a:p>
                      <a:pPr algn="l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Смертность детей в возрасте</a:t>
                      </a: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0-17 лет за период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Уменьшение</a:t>
                      </a: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показателя за период по отношению к показателю в предыдущем периоде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Увеличение </a:t>
                      </a: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или </a:t>
                      </a:r>
                      <a:b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уменьшение &lt; 2% - 0 баллов</a:t>
                      </a:r>
                      <a:endParaRPr lang="ru-RU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/>
                </a:tc>
              </a:tr>
              <a:tr h="56710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Уменьшение от 2 до 5% - 1 балл</a:t>
                      </a:r>
                    </a:p>
                  </a:txBody>
                  <a:tcPr marT="60960" marB="60960"/>
                </a:tc>
              </a:tr>
              <a:tr h="56710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Уменьшение от 5 до</a:t>
                      </a:r>
                      <a:r>
                        <a:rPr lang="ru-RU" sz="15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</a:t>
                      </a: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% - 2 балла</a:t>
                      </a:r>
                    </a:p>
                  </a:txBody>
                  <a:tcPr marT="60960" marB="60960"/>
                </a:tc>
              </a:tr>
              <a:tr h="48751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 smtClean="0">
                          <a:latin typeface="Times New Roman" pitchFamily="18" charset="0"/>
                          <a:cs typeface="Times New Roman" pitchFamily="18" charset="0"/>
                        </a:rPr>
                        <a:t>Уменьшение ≥ 10% - 3 балла</a:t>
                      </a:r>
                    </a:p>
                  </a:txBody>
                  <a:tcPr marT="60960" marB="6096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001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2566B-9D10-41F5-9942-AFC49A30031B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  <p:pic>
        <p:nvPicPr>
          <p:cNvPr id="1028" name="Picture 4" descr="https://pngimg.com/uploads/crowd/crowd_PNG9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hotocopy/>
                    </a14:imgEffect>
                    <a14:imgEffect>
                      <a14:colorTemperature colorTemp="3075"/>
                    </a14:imgEffect>
                    <a14:imgEffect>
                      <a14:saturation sat="35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17038"/>
            <a:ext cx="5904956" cy="213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-27383"/>
            <a:ext cx="9144000" cy="6309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46220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endParaRPr lang="ru-RU" sz="1400" b="1" dirty="0" smtClean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16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Перечень показателей</a:t>
            </a:r>
          </a:p>
          <a:p>
            <a:pPr algn="ctr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Взрослое население</a:t>
            </a:r>
          </a:p>
          <a:p>
            <a:pPr algn="ctr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эффективности профилактических мероприятий</a:t>
            </a:r>
            <a:endParaRPr lang="ru-RU" sz="1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180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Arial" charset="0"/>
              </a:rPr>
              <a:t>1. Доля врачебных посещений с профилактической целью за период, от общего числа посещений за период (включая посещения на дому).</a:t>
            </a:r>
            <a:endParaRPr lang="ru-RU" sz="1600" dirty="0">
              <a:solidFill>
                <a:prstClr val="black"/>
              </a:solidFill>
              <a:latin typeface="Book Antiqua" pitchFamily="18" charset="0"/>
              <a:cs typeface="Arial" charset="0"/>
            </a:endParaRPr>
          </a:p>
          <a:p>
            <a:pPr indent="-180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Arial" charset="0"/>
              </a:rPr>
              <a:t>2. Доля взрослых пациентов с болезнями системы кровообращения, выявленными впервые при профилактических медицинских осмотрах и диспансеризации за период, от общего числа взрослых пациентов с болезнями системы кровообращения с впервые в жизни установленным диагнозом за период.</a:t>
            </a:r>
            <a:endParaRPr lang="ru-RU" sz="1600" dirty="0">
              <a:solidFill>
                <a:prstClr val="black"/>
              </a:solidFill>
              <a:latin typeface="Book Antiqua" pitchFamily="18" charset="0"/>
              <a:cs typeface="Arial" charset="0"/>
            </a:endParaRPr>
          </a:p>
          <a:p>
            <a:pPr indent="-180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Arial" charset="0"/>
              </a:rPr>
              <a:t>3. Доля взрослых пациентов с установленным диагнозом злокачественное новообразование, выявленным впервые при профилактических медицинских осмотрах и диспансеризации за период, от общего числа взрослых пациентов с впервые в жизни установленным диагнозом злокачественное новообразование за период.</a:t>
            </a:r>
            <a:endParaRPr lang="ru-RU" sz="1600" dirty="0">
              <a:solidFill>
                <a:prstClr val="black"/>
              </a:solidFill>
              <a:latin typeface="Book Antiqua" pitchFamily="18" charset="0"/>
              <a:cs typeface="Arial" charset="0"/>
            </a:endParaRPr>
          </a:p>
          <a:p>
            <a:pPr indent="-180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Arial" charset="0"/>
              </a:rPr>
              <a:t>4. Доля взрослых пациентов с установленным диагнозом хроническая обструктивная болезнь легких, выявленным впервые при профилактических медицинских осмотрах и диспансеризации за период, от общего числа взрослых пациентов с впервые в жизни установленным диагнозом хроническая обструктивная легочная болезнь за период.</a:t>
            </a:r>
            <a:endParaRPr lang="ru-RU" sz="1600" dirty="0">
              <a:solidFill>
                <a:prstClr val="black"/>
              </a:solidFill>
              <a:latin typeface="Book Antiqua" pitchFamily="18" charset="0"/>
              <a:cs typeface="Arial" charset="0"/>
            </a:endParaRPr>
          </a:p>
          <a:p>
            <a:pPr indent="-180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Arial" charset="0"/>
              </a:rPr>
              <a:t>5. Доля взрослых пациентов с установленным диагнозом сахарный диабет, выявленным впервые при профилактических медицинских осмотрах и диспансеризации за период, от общего числа взрослых пациентов с впервые в жизни установленным диагнозом сахарный диабет за период.</a:t>
            </a:r>
            <a:endParaRPr lang="ru-RU" sz="1600" dirty="0">
              <a:solidFill>
                <a:prstClr val="black"/>
              </a:solidFill>
              <a:latin typeface="Book Antiqua" pitchFamily="18" charset="0"/>
              <a:cs typeface="Arial" charset="0"/>
            </a:endParaRPr>
          </a:p>
          <a:p>
            <a:pPr indent="-18000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cs typeface="Arial" charset="0"/>
              </a:rPr>
              <a:t>6. Выполнение плана вакцинации взрослых граждан по эпидемиологическим показаниям за период (коронавирусная инфекция COVID-19</a:t>
            </a:r>
            <a:r>
              <a:rPr lang="ru-RU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Arial" charset="0"/>
              </a:rPr>
              <a:t>).</a:t>
            </a:r>
            <a:endParaRPr lang="ru-RU" sz="1600" dirty="0">
              <a:solidFill>
                <a:prstClr val="black"/>
              </a:solidFill>
              <a:latin typeface="Book Antiqua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17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2566B-9D10-41F5-9942-AFC49A30031B}" type="slidenum">
              <a:rPr lang="ru-RU" altLang="ru-RU" smtClean="0"/>
              <a:pPr>
                <a:defRPr/>
              </a:pPr>
              <a:t>7</a:t>
            </a:fld>
            <a:endParaRPr lang="ru-RU" alt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-35909"/>
            <a:ext cx="9144000" cy="6085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47900" indent="449580"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200" b="1" dirty="0" smtClean="0">
              <a:solidFill>
                <a:prstClr val="black"/>
              </a:solidFill>
              <a:latin typeface="Times New Roman" panose="02020603050405020304" pitchFamily="18" charset="0"/>
              <a:cs typeface="Arial" charset="0"/>
            </a:endParaRPr>
          </a:p>
          <a:p>
            <a:pPr lvl="0" algn="ctr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1600" b="1" u="sng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Перечень </a:t>
            </a:r>
            <a:r>
              <a:rPr lang="ru-RU" sz="16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показателей</a:t>
            </a:r>
          </a:p>
          <a:p>
            <a:pPr lvl="0" algn="ctr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Взрослое население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Arial" charset="0"/>
              </a:rPr>
              <a:t>Оценка 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Arial" charset="0"/>
              </a:rPr>
              <a:t>эффективности диспансерного </a:t>
            </a: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Arial" charset="0"/>
              </a:rPr>
              <a:t>наблюдения</a:t>
            </a:r>
            <a:r>
              <a:rPr lang="ru-RU" sz="1200" b="1" dirty="0">
                <a:solidFill>
                  <a:prstClr val="black"/>
                </a:solidFill>
                <a:latin typeface="Times New Roman" panose="02020603050405020304" pitchFamily="18" charset="0"/>
                <a:cs typeface="Arial" charset="0"/>
              </a:rPr>
              <a:t> </a:t>
            </a:r>
            <a:endParaRPr lang="ru-RU" sz="1200" dirty="0" smtClean="0">
              <a:solidFill>
                <a:prstClr val="black"/>
              </a:solidFill>
              <a:latin typeface="Book Antiqua" pitchFamily="18" charset="0"/>
              <a:cs typeface="Arial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Arial" charset="0"/>
              </a:rPr>
              <a:t>7. Доля взрослых пациентов с болезнями системы кровообращения, имеющих высокий риск преждевременной смерти, состоящих под диспансерным наблюдением, от общего числа взрослых пациентов с болезнями системы кровообращения, имеющих высокий риск преждевременной смерти, за период.</a:t>
            </a:r>
            <a:endParaRPr lang="ru-RU" sz="1200" dirty="0" smtClean="0">
              <a:solidFill>
                <a:prstClr val="black"/>
              </a:solidFill>
              <a:latin typeface="Book Antiqua" pitchFamily="18" charset="0"/>
              <a:cs typeface="Arial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Arial" charset="0"/>
              </a:rPr>
              <a:t>8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Arial" charset="0"/>
              </a:rPr>
              <a:t>. Число взрослых пациентов с болезнями системы кровообращения, имеющих высокий риск преждевременной смерти, которым за период оказана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Arial" charset="0"/>
              </a:rPr>
              <a:t>медицинская помощь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Arial" charset="0"/>
              </a:rPr>
              <a:t>в неотложной форме и (или) скорая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Arial" charset="0"/>
              </a:rPr>
              <a:t>медицинская помощь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Arial" charset="0"/>
              </a:rPr>
              <a:t>, от общего числа взрослых пациентов с болезнями системы кровообращения, имеющих высокий риск преждевременной смерти, за период.</a:t>
            </a:r>
            <a:endParaRPr lang="ru-RU" sz="1200" dirty="0">
              <a:solidFill>
                <a:prstClr val="black"/>
              </a:solidFill>
              <a:latin typeface="Book Antiqua" pitchFamily="18" charset="0"/>
              <a:cs typeface="Arial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Arial" charset="0"/>
              </a:rPr>
              <a:t>9. Доля взрослых пациентов с болезнями системы кровообращения, в отношении которых установлено диспансерное наблюдение за период, от общего числа взрослых пациентов с впервые в жизни установленным диагнозом болезни системы кровообращения за период.</a:t>
            </a:r>
            <a:endParaRPr lang="ru-RU" sz="1200" dirty="0">
              <a:solidFill>
                <a:prstClr val="black"/>
              </a:solidFill>
              <a:latin typeface="Book Antiqua" pitchFamily="18" charset="0"/>
              <a:cs typeface="Arial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Arial" charset="0"/>
              </a:rPr>
              <a:t>10. Доля взрослых пациентов с установленным диагнозом хроническая </a:t>
            </a:r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Arial" charset="0"/>
              </a:rPr>
              <a:t>обструктивная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Arial" charset="0"/>
              </a:rPr>
              <a:t> болезнь легких, в отношении которых установлено диспансерное наблюдение за период, от общего числа взрослых пациентов с впервые в жизни установленным диагнозом хроническая </a:t>
            </a:r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Arial" charset="0"/>
              </a:rPr>
              <a:t>обструктивная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Arial" charset="0"/>
              </a:rPr>
              <a:t> болезнь легких за период.</a:t>
            </a:r>
            <a:endParaRPr lang="ru-RU" sz="1200" dirty="0">
              <a:solidFill>
                <a:prstClr val="black"/>
              </a:solidFill>
              <a:latin typeface="Book Antiqua" pitchFamily="18" charset="0"/>
              <a:cs typeface="Arial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Arial" charset="0"/>
              </a:rPr>
              <a:t>11. Доля взрослых пациентов с установленным диагнозом сахарный диабет, в отношении которых установлено диспансерное наблюдение за период, от общего числа взрослых пациентов с впервые в жизни установленным диагнозом сахарный диабет за период.</a:t>
            </a:r>
            <a:endParaRPr lang="ru-RU" sz="1200" dirty="0">
              <a:solidFill>
                <a:prstClr val="black"/>
              </a:solidFill>
              <a:latin typeface="Book Antiqua" pitchFamily="18" charset="0"/>
              <a:cs typeface="Arial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Arial" charset="0"/>
              </a:rPr>
              <a:t>12. Доля взрослых пациентов, госпитализированных за период по экстренным показаниям в связи с обострением (декомпенсацией) состояний, по поводу которых пациент находится под диспансерным наблюдением, от общего числа взрослых пациентов, находящихся под диспансерным наблюдением за период.</a:t>
            </a:r>
            <a:endParaRPr lang="ru-RU" sz="1200" dirty="0">
              <a:solidFill>
                <a:prstClr val="black"/>
              </a:solidFill>
              <a:latin typeface="Book Antiqua" pitchFamily="18" charset="0"/>
              <a:cs typeface="Arial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Arial" charset="0"/>
              </a:rPr>
              <a:t>13. Доля взрослых пациентов, повторно госпитализированных за период по причине заболеваний сердечно-сосудистой системы или их осложнений в течение года с момента предыдущей госпитализации, от общего числа взрослых пациентов, госпитализированных за период по причине заболеваний сердечно-сосудистой системы или их осложнений.</a:t>
            </a:r>
            <a:endParaRPr lang="ru-RU" sz="1200" dirty="0">
              <a:solidFill>
                <a:prstClr val="black"/>
              </a:solidFill>
              <a:latin typeface="Book Antiqua" pitchFamily="18" charset="0"/>
              <a:cs typeface="Arial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Arial" charset="0"/>
              </a:rPr>
              <a:t>14. Доля взрослых пациентов, находящихся под диспансерным наблюдением по поводу сахарного диабета, у которых впервые зарегистрированы осложнения за период (диабетическая </a:t>
            </a:r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Arial" charset="0"/>
              </a:rPr>
              <a:t>ретинопатия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Arial" charset="0"/>
              </a:rPr>
              <a:t>, диабетическая стопа), от общего числа взрослых пациентов, находящихся под диспансерным наблюдением по поводу сахарного диабета за </a:t>
            </a: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Arial" charset="0"/>
              </a:rPr>
              <a:t>период.</a:t>
            </a:r>
            <a:endParaRPr lang="ru-RU" sz="1200" dirty="0" smtClean="0">
              <a:solidFill>
                <a:prstClr val="black"/>
              </a:solidFill>
              <a:latin typeface="Book Antiqua" pitchFamily="18" charset="0"/>
              <a:cs typeface="Arial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Arial" charset="0"/>
              </a:rPr>
              <a:t>Оценка смертности</a:t>
            </a:r>
            <a:endParaRPr lang="ru-RU" sz="1200" dirty="0" smtClean="0">
              <a:solidFill>
                <a:prstClr val="black"/>
              </a:solidFill>
              <a:latin typeface="Book Antiqua" pitchFamily="18" charset="0"/>
              <a:cs typeface="Arial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anose="02020603050405020304" pitchFamily="18" charset="0"/>
                <a:cs typeface="Arial" charset="0"/>
              </a:rPr>
              <a:t>15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Arial" charset="0"/>
              </a:rPr>
              <a:t>. Смертность прикрепленного населения в возрасте от 30 до 69 лет за период.</a:t>
            </a:r>
            <a:endParaRPr lang="ru-RU" sz="1200" dirty="0">
              <a:solidFill>
                <a:prstClr val="black"/>
              </a:solidFill>
              <a:latin typeface="Book Antiqua" pitchFamily="18" charset="0"/>
              <a:cs typeface="Arial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Arial" charset="0"/>
              </a:rPr>
              <a:t>16. Число умерших за период, находящихся под диспансерным наблюдением, от общего числа взрослых пациентов, находящихся под диспансерным наблюдением.</a:t>
            </a:r>
            <a:endParaRPr lang="ru-RU" sz="1200" dirty="0">
              <a:solidFill>
                <a:prstClr val="black"/>
              </a:solidFill>
              <a:latin typeface="Book Antiqua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68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slider-1852017A431U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2" y="3284984"/>
            <a:ext cx="9001000" cy="349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C2566B-9D10-41F5-9942-AFC49A30031B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-2420" y="836715"/>
            <a:ext cx="91440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solidFill>
                <a:srgbClr val="0F253F"/>
              </a:solidFill>
              <a:latin typeface="Times New Roman" pitchFamily="18" charset="0"/>
              <a:cs typeface="Times New Roman" pitchFamily="18" charset="0"/>
              <a:sym typeface="Arno Pro Captio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>
              <a:solidFill>
                <a:srgbClr val="0F253F"/>
              </a:solidFill>
              <a:latin typeface="Times New Roman" pitchFamily="18" charset="0"/>
              <a:cs typeface="Times New Roman" pitchFamily="18" charset="0"/>
              <a:sym typeface="Arno Pro Captio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F253F"/>
                </a:solidFill>
                <a:latin typeface="Times New Roman" pitchFamily="18" charset="0"/>
                <a:cs typeface="Times New Roman" pitchFamily="18" charset="0"/>
                <a:sym typeface="Arno Pro Caption" pitchFamily="18" charset="0"/>
              </a:rPr>
              <a:t>Оценка </a:t>
            </a:r>
            <a:r>
              <a:rPr lang="ru-RU" sz="1400" b="1" dirty="0">
                <a:solidFill>
                  <a:srgbClr val="0F253F"/>
                </a:solidFill>
                <a:latin typeface="Times New Roman" pitchFamily="18" charset="0"/>
                <a:cs typeface="Times New Roman" pitchFamily="18" charset="0"/>
                <a:sym typeface="Arno Pro Caption" pitchFamily="18" charset="0"/>
              </a:rPr>
              <a:t>эффективности профилактических мероприятий</a:t>
            </a:r>
          </a:p>
          <a:p>
            <a:pPr marL="228600" indent="-228600" algn="just" eaLnBrk="0" fontAlgn="base" hangingPunct="0">
              <a:buFont typeface="+mj-lt"/>
              <a:buAutoNum type="arabicPeriod"/>
            </a:pPr>
            <a:endParaRPr lang="ru-RU" sz="1200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 algn="just" eaLnBrk="0" fontAlgn="base" hangingPunct="0">
              <a:buFont typeface="+mj-lt"/>
              <a:buAutoNum type="arabicPeriod"/>
            </a:pPr>
            <a:r>
              <a:rPr lang="ru-RU" sz="1400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Охват </a:t>
            </a:r>
            <a:r>
              <a:rPr lang="ru-RU" sz="1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вакцинацией детей в рамках Национального календаря прививок.</a:t>
            </a:r>
          </a:p>
          <a:p>
            <a:pPr marL="228600" indent="-228600" algn="just" eaLnBrk="0" fontAlgn="base" hangingPunct="0">
              <a:buFont typeface="+mj-lt"/>
              <a:buAutoNum type="arabicPeriod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Доля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детей, в отношении которых установлено диспансерное наблюдение по поводу болезней костно-мышечной системы и соединительной ткани за период, от общего числа детей с впервые в жизни установленными диагнозами болезней костно-мышечной системы и соединительной ткани за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период.</a:t>
            </a:r>
          </a:p>
          <a:p>
            <a:pPr marL="228600" indent="-228600" algn="just" eaLnBrk="0" fontAlgn="base" hangingPunct="0">
              <a:buFont typeface="+mj-lt"/>
              <a:buAutoNum type="arabicPeriod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Доля детей, в отношении которых установлено диспансерное наблюдение по поводу болезней глаза и его придаточного аппарата за период, от общего числа детей с впервые в жизни установленными диагнозами болезней глаза и его придаточного аппарата за период.</a:t>
            </a:r>
          </a:p>
          <a:p>
            <a:pPr marL="228600" indent="-228600" algn="just" eaLnBrk="0" fontAlgn="base" hangingPunct="0">
              <a:buFont typeface="+mj-lt"/>
              <a:buAutoNum type="arabicPeriod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Доля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детей, в отношении которых установлено диспансерное наблюдение по поводу болезней органов пищеварения за период, от 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общего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числа детей с впервые в жизни установленными диагнозами болезней органов пищеварения за период.</a:t>
            </a:r>
          </a:p>
          <a:p>
            <a:pPr marL="228600" indent="-228600" algn="just" eaLnBrk="0" fontAlgn="base" hangingPunct="0">
              <a:buFont typeface="+mj-lt"/>
              <a:buAutoNum type="arabicPeriod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Доля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детей, в отношении которых установлено диспансерное наблюдение по поводу болезней системы кровообращения за период от общего числа детей с впервые в жизни установленными диагнозами болезней системы кровообращения за период.</a:t>
            </a:r>
          </a:p>
          <a:p>
            <a:pPr marL="228600" indent="-228600" algn="just" eaLnBrk="0" fontAlgn="base" hangingPunct="0">
              <a:buFont typeface="+mj-lt"/>
              <a:buAutoNum type="arabicPeriod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Доля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детей, в отношении которых установлено диспансерное наблюдение по поводу болезней эндокринной системы, расстройства питания и нарушения обмена веществ за период, от общего числа детей с впервые в жизни установленными диагнозами болезней эндокринной системы, расстройства питания и нарушения обмена веществ за период.</a:t>
            </a:r>
          </a:p>
          <a:p>
            <a:pPr algn="ctr" eaLnBrk="0" fontAlgn="base" hangingPunct="0"/>
            <a:r>
              <a:rPr lang="ru-RU" sz="1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 смертности</a:t>
            </a:r>
          </a:p>
          <a:p>
            <a:pPr algn="ctr" eaLnBrk="0" fontAlgn="base" hangingPunct="0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 algn="just" eaLnBrk="0" fontAlgn="base" hangingPunct="0">
              <a:buFont typeface="+mj-lt"/>
              <a:buAutoNum type="arabicPeriod" startAt="7"/>
            </a:pP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Смертность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 в возрасте 0 - 17 лет за период</a:t>
            </a:r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-180528" y="68627"/>
            <a:ext cx="9170029" cy="786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lvl="0" algn="ctr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1600" b="1" u="sng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Перечень показателей</a:t>
            </a:r>
          </a:p>
          <a:p>
            <a:pPr lvl="0" algn="ctr" eaLnBrk="0" fontAlgn="base" hangingPunct="0"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</a:pPr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Детское </a:t>
            </a:r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население</a:t>
            </a:r>
          </a:p>
        </p:txBody>
      </p:sp>
    </p:spTree>
    <p:extLst>
      <p:ext uri="{BB962C8B-B14F-4D97-AF65-F5344CB8AC3E}">
        <p14:creationId xmlns:p14="http://schemas.microsoft.com/office/powerpoint/2010/main" val="115032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3"/>
          <p:cNvSpPr>
            <a:spLocks noChangeArrowheads="1"/>
          </p:cNvSpPr>
          <p:nvPr/>
        </p:nvSpPr>
        <p:spPr bwMode="auto">
          <a:xfrm>
            <a:off x="-13701" y="125481"/>
            <a:ext cx="91700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240AC2"/>
                </a:solidFill>
                <a:latin typeface="Arno Pro Caption" pitchFamily="18" charset="0"/>
                <a:sym typeface="Arno Pro Caption" pitchFamily="18" charset="0"/>
              </a:rPr>
              <a:t>МЕХАНИЗМ </a:t>
            </a:r>
            <a:r>
              <a:rPr lang="ru-RU" sz="1600" b="1" dirty="0">
                <a:solidFill>
                  <a:srgbClr val="240AC2"/>
                </a:solidFill>
                <a:latin typeface="Arno Pro Caption" pitchFamily="18" charset="0"/>
                <a:sym typeface="Arno Pro Caption" pitchFamily="18" charset="0"/>
              </a:rPr>
              <a:t>ОПЛАТЫ </a:t>
            </a:r>
            <a:r>
              <a:rPr lang="ru-RU" sz="1600" b="1" dirty="0" smtClean="0">
                <a:solidFill>
                  <a:srgbClr val="240AC2"/>
                </a:solidFill>
                <a:latin typeface="Arno Pro Caption" pitchFamily="18" charset="0"/>
                <a:sym typeface="Arno Pro Caption" pitchFamily="18" charset="0"/>
              </a:rPr>
              <a:t>МЕДПОМОЩИ ПО </a:t>
            </a:r>
            <a:r>
              <a:rPr lang="ru-RU" sz="1600" b="1" dirty="0">
                <a:solidFill>
                  <a:srgbClr val="240AC2"/>
                </a:solidFill>
                <a:latin typeface="Arno Pro Caption" pitchFamily="18" charset="0"/>
                <a:sym typeface="Arno Pro Caption" pitchFamily="18" charset="0"/>
              </a:rPr>
              <a:t>ПОДУШЕВОМУ ФИНАНСИРОВАНИЮ С УЧЕТОМ ПОКАЗАТЕЛЕЙ РЕЗУЛЬТАТИВНОСТИ ДЕЯТЕЛЬНОСТИ </a:t>
            </a:r>
            <a:r>
              <a:rPr lang="ru-RU" sz="1600" b="1" dirty="0" smtClean="0">
                <a:solidFill>
                  <a:srgbClr val="240AC2"/>
                </a:solidFill>
                <a:latin typeface="Arno Pro Caption" pitchFamily="18" charset="0"/>
                <a:sym typeface="Arno Pro Caption" pitchFamily="18" charset="0"/>
              </a:rPr>
              <a:t>МО</a:t>
            </a:r>
            <a:endParaRPr lang="ru-RU" sz="1600" b="1" dirty="0">
              <a:solidFill>
                <a:srgbClr val="240AC2"/>
              </a:solidFill>
              <a:latin typeface="Arno Pro Caption" pitchFamily="18" charset="0"/>
              <a:sym typeface="Arno Pro Captio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244" y="5573954"/>
            <a:ext cx="9032400" cy="1092607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Осуществление выплат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полном объеме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медорганизации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результатам оценки ее деятельности, следует производить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условии фактического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выполнения не менее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90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% установленным решением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Комиссии объемов предоставления медпомощи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профилактической 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иными целями,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а также по поводу заболеваний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spcBef>
                <a:spcPts val="600"/>
              </a:spcBef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При условии выполнения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медорганизацией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менее 90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% указанного объема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медпомоши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Комиссия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вправе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применять понижающие коэффициенты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 размеру стимулирующих выплат в зависимости от процента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выполнения объемов медицинской помощи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1136567"/>
              </p:ext>
            </p:extLst>
          </p:nvPr>
        </p:nvGraphicFramePr>
        <p:xfrm>
          <a:off x="58925" y="3305985"/>
          <a:ext cx="4211959" cy="14782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211959"/>
              </a:tblGrid>
              <a:tr h="1344149">
                <a:tc>
                  <a:txBody>
                    <a:bodyPr/>
                    <a:lstStyle/>
                    <a:p>
                      <a:pPr marL="0" indent="3175" algn="l">
                        <a:buFont typeface="Arial" pitchFamily="34" charset="0"/>
                        <a:buChar char="•"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1 часть 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ru-RU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распределение 70 % 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от общего объема средств на выплаты с учетом оценки показателей результативности за соответствующий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период</a:t>
                      </a:r>
                    </a:p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Указанные средства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распределяются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среди </a:t>
                      </a:r>
                      <a:r>
                        <a:rPr lang="ru-RU" sz="14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медорганизаций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lang="en-US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групп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 учетом численности прикрепленного населения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165747"/>
              </p:ext>
            </p:extLst>
          </p:nvPr>
        </p:nvGraphicFramePr>
        <p:xfrm>
          <a:off x="4389111" y="3297519"/>
          <a:ext cx="4608512" cy="14782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608512"/>
              </a:tblGrid>
              <a:tr h="1344149">
                <a:tc>
                  <a:txBody>
                    <a:bodyPr/>
                    <a:lstStyle/>
                    <a:p>
                      <a:pPr marL="0" indent="11113" algn="l">
                        <a:buFont typeface="Arial" pitchFamily="34" charset="0"/>
                        <a:buChar char="•"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2 часть 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– </a:t>
                      </a:r>
                      <a:r>
                        <a:rPr lang="ru-RU" sz="14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распределение 30 % 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от общего объема средств на выплаты с учетом оценки показателей результативности за соответствующий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период</a:t>
                      </a:r>
                    </a:p>
                    <a:p>
                      <a:pPr algn="l">
                        <a:spcBef>
                          <a:spcPts val="600"/>
                        </a:spcBef>
                      </a:pP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Указанные средства 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распределяются</a:t>
                      </a:r>
                      <a:r>
                        <a:rPr lang="ru-RU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среди МО </a:t>
                      </a:r>
                      <a:r>
                        <a:rPr lang="en-US" sz="14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группы с учетом абсолютного количества набранных соответствующими медицинскими организациями баллов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60960" marB="60960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8924" y="2708920"/>
            <a:ext cx="8954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Объем средств,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направляемых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медицинские организации по итогам оценки достижения значений показателей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результативности, делится на две части: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1948" y="1062270"/>
            <a:ext cx="88569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С учетом фактического выполнения показателей, </a:t>
            </a:r>
            <a:r>
              <a:rPr lang="ru-RU" sz="1400" b="1" dirty="0"/>
              <a:t>медицинские организации распределяются на три группы: 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891934513"/>
              </p:ext>
            </p:extLst>
          </p:nvPr>
        </p:nvGraphicFramePr>
        <p:xfrm>
          <a:off x="102054" y="1468669"/>
          <a:ext cx="8938518" cy="1248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-13617" y="4800620"/>
            <a:ext cx="91221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Оценка достижений значений показателей результативности деятельности медицинской организации оформляется решением </a:t>
            </a:r>
            <a:r>
              <a:rPr lang="ru-RU" sz="1400" i="1" dirty="0" smtClean="0">
                <a:latin typeface="Times New Roman" pitchFamily="18" charset="0"/>
                <a:cs typeface="Times New Roman" pitchFamily="18" charset="0"/>
              </a:rPr>
              <a:t>Комиссии по разработке территориальной программы ОМС, 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которое доводится до сведения медицинских организаций не позднее 25 числа месяца, следующего за отчетным периодом </a:t>
            </a:r>
          </a:p>
        </p:txBody>
      </p:sp>
    </p:spTree>
    <p:extLst>
      <p:ext uri="{BB962C8B-B14F-4D97-AF65-F5344CB8AC3E}">
        <p14:creationId xmlns:p14="http://schemas.microsoft.com/office/powerpoint/2010/main" val="255053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Them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TS010073846</Template>
  <TotalTime>7400</TotalTime>
  <Words>2846</Words>
  <Application>Microsoft Office PowerPoint</Application>
  <PresentationFormat>Экран (4:3)</PresentationFormat>
  <Paragraphs>708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Custom Theme</vt:lpstr>
      <vt:lpstr>Воздушный поток</vt:lpstr>
      <vt:lpstr>1_Воздушный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Подача уведомлений МО о работе в системе ОМС в 2023 году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u305</dc:creator>
  <cp:lastModifiedBy>User</cp:lastModifiedBy>
  <cp:revision>526</cp:revision>
  <cp:lastPrinted>2022-07-27T13:54:36Z</cp:lastPrinted>
  <dcterms:created xsi:type="dcterms:W3CDTF">2011-10-26T08:57:57Z</dcterms:created>
  <dcterms:modified xsi:type="dcterms:W3CDTF">2022-07-29T06:05:23Z</dcterms:modified>
</cp:coreProperties>
</file>